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147471495" r:id="rId2"/>
    <p:sldId id="2147471496" r:id="rId3"/>
  </p:sldIdLst>
  <p:sldSz cx="49377600" cy="3291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S" initials="CS" lastIdx="12" clrIdx="0">
    <p:extLst>
      <p:ext uri="{19B8F6BF-5375-455C-9EA6-DF929625EA0E}">
        <p15:presenceInfo xmlns:p15="http://schemas.microsoft.com/office/powerpoint/2012/main" userId="1ea2f03dbbc14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3522" autoAdjust="0"/>
  </p:normalViewPr>
  <p:slideViewPr>
    <p:cSldViewPr snapToGrid="0">
      <p:cViewPr varScale="1">
        <p:scale>
          <a:sx n="15" d="100"/>
          <a:sy n="15" d="100"/>
        </p:scale>
        <p:origin x="1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Liberation Sans"/>
            </a:endParaRPr>
          </a:p>
          <a:p>
            <a:endParaRPr lang="en-US" sz="1800" dirty="0">
              <a:latin typeface="Liberation Sans"/>
            </a:endParaRPr>
          </a:p>
          <a:p>
            <a:r>
              <a:rPr lang="en-US" sz="1800" dirty="0">
                <a:latin typeface="Liberation Sans"/>
              </a:rPr>
              <a:t>Two quotes from participants.</a:t>
            </a:r>
          </a:p>
          <a:p>
            <a:r>
              <a:rPr lang="en-US" sz="1800" dirty="0">
                <a:latin typeface="Liberation Sans"/>
              </a:rPr>
              <a:t>I loved it. Well organized. Impactful. I learned a lot and do feel more empowered to engage and be an advocate after the training day. Thank you!</a:t>
            </a:r>
          </a:p>
          <a:p>
            <a:r>
              <a:rPr lang="en-US" sz="1800" dirty="0">
                <a:latin typeface="Liberation Sans"/>
              </a:rPr>
              <a:t>really appreciated the well-planned out schedule for the entire day, which was very engaging! Meeting all the representatives was super interesting!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6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>
              <a:solidFill>
                <a:srgbClr val="000000"/>
              </a:solidFill>
              <a:latin typeface="Liberation Sans"/>
            </a:endParaRPr>
          </a:p>
          <a:p>
            <a:endParaRPr lang="en-US" sz="1800" dirty="0">
              <a:latin typeface="Liberation Sans"/>
            </a:endParaRPr>
          </a:p>
          <a:p>
            <a:r>
              <a:rPr lang="en-US" sz="1800" dirty="0">
                <a:latin typeface="Liberation Sans"/>
              </a:rPr>
              <a:t>Two quotes from participants.</a:t>
            </a:r>
          </a:p>
          <a:p>
            <a:r>
              <a:rPr lang="en-US" sz="1800" dirty="0">
                <a:latin typeface="Liberation Sans"/>
              </a:rPr>
              <a:t>I loved it. Well organized. Impactful. I learned a lot and do feel more empowered to engage and be an advocate after the training day. Thank you!</a:t>
            </a:r>
          </a:p>
          <a:p>
            <a:r>
              <a:rPr lang="en-US" sz="1800" dirty="0">
                <a:latin typeface="Liberation Sans"/>
              </a:rPr>
              <a:t>really appreciated the well-planned out schedule for the entire day, which was very engaging! Meeting all the representatives was super interesting!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4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368995" y="8206748"/>
            <a:ext cx="42588179" cy="13693139"/>
          </a:xfrm>
          <a:prstGeom prst="rect">
            <a:avLst/>
          </a:prstGeom>
        </p:spPr>
        <p:txBody>
          <a:bodyPr anchor="b"/>
          <a:lstStyle>
            <a:lvl1pPr>
              <a:defRPr sz="288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68995" y="22029428"/>
            <a:ext cx="42588179" cy="720089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500"/>
            </a:lvl1pPr>
            <a:lvl2pPr marL="0" indent="2194560">
              <a:buSzTx/>
              <a:buFontTx/>
              <a:buNone/>
              <a:defRPr sz="11500"/>
            </a:lvl2pPr>
            <a:lvl3pPr marL="0" indent="4389120">
              <a:buSzTx/>
              <a:buFontTx/>
              <a:buNone/>
              <a:defRPr sz="11500"/>
            </a:lvl3pPr>
            <a:lvl4pPr marL="0" indent="6583680">
              <a:buSzTx/>
              <a:buFontTx/>
              <a:buNone/>
              <a:defRPr sz="11500"/>
            </a:lvl4pPr>
            <a:lvl5pPr marL="0" indent="8778240">
              <a:buSzTx/>
              <a:buFontTx/>
              <a:buNone/>
              <a:defRPr sz="1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94709" y="8763000"/>
            <a:ext cx="20985482" cy="208864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3401140" y="1752606"/>
            <a:ext cx="42588180" cy="636270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01147" y="8069581"/>
            <a:ext cx="20889037" cy="395477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1500" b="1"/>
            </a:lvl1pPr>
            <a:lvl2pPr marL="0" indent="2194560">
              <a:buSzTx/>
              <a:buFontTx/>
              <a:buNone/>
              <a:defRPr sz="11500" b="1"/>
            </a:lvl2pPr>
            <a:lvl3pPr marL="0" indent="4389120">
              <a:buSzTx/>
              <a:buFontTx/>
              <a:buNone/>
              <a:defRPr sz="11500" b="1"/>
            </a:lvl3pPr>
            <a:lvl4pPr marL="0" indent="6583680">
              <a:buSzTx/>
              <a:buFontTx/>
              <a:buNone/>
              <a:defRPr sz="11500" b="1"/>
            </a:lvl4pPr>
            <a:lvl5pPr marL="0" indent="8778240">
              <a:buSzTx/>
              <a:buFontTx/>
              <a:buNone/>
              <a:defRPr sz="115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4997413" y="8069581"/>
            <a:ext cx="20991912" cy="3954779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15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3401142" y="2194560"/>
            <a:ext cx="15925562" cy="7680960"/>
          </a:xfrm>
          <a:prstGeom prst="rect">
            <a:avLst/>
          </a:prstGeom>
        </p:spPr>
        <p:txBody>
          <a:bodyPr anchor="b"/>
          <a:lstStyle>
            <a:lvl1pPr>
              <a:defRPr sz="153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991910" y="4739647"/>
            <a:ext cx="24997412" cy="23393401"/>
          </a:xfrm>
          <a:prstGeom prst="rect">
            <a:avLst/>
          </a:prstGeom>
        </p:spPr>
        <p:txBody>
          <a:bodyPr/>
          <a:lstStyle>
            <a:lvl1pPr>
              <a:defRPr sz="15300"/>
            </a:lvl1pPr>
            <a:lvl2pPr marL="3447424" indent="-1252864">
              <a:defRPr sz="15300"/>
            </a:lvl2pPr>
            <a:lvl3pPr marL="5848979" indent="-1459859">
              <a:defRPr sz="15300"/>
            </a:lvl3pPr>
            <a:lvl4pPr marL="8332469" indent="-1748790">
              <a:defRPr sz="15300"/>
            </a:lvl4pPr>
            <a:lvl5pPr marL="10527030" indent="-1748790">
              <a:defRPr sz="15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01142" y="9875519"/>
            <a:ext cx="15925562" cy="1829562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7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3401142" y="2194560"/>
            <a:ext cx="15925562" cy="7680960"/>
          </a:xfrm>
          <a:prstGeom prst="rect">
            <a:avLst/>
          </a:prstGeom>
        </p:spPr>
        <p:txBody>
          <a:bodyPr anchor="b"/>
          <a:lstStyle>
            <a:lvl1pPr>
              <a:defRPr sz="153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20991910" y="4739647"/>
            <a:ext cx="24997412" cy="23393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01142" y="9875519"/>
            <a:ext cx="15925562" cy="1829562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7600"/>
            </a:lvl1pPr>
            <a:lvl2pPr marL="0" indent="2194560">
              <a:buSzTx/>
              <a:buFontTx/>
              <a:buNone/>
              <a:defRPr sz="7600"/>
            </a:lvl2pPr>
            <a:lvl3pPr marL="0" indent="4389120">
              <a:buSzTx/>
              <a:buFontTx/>
              <a:buNone/>
              <a:defRPr sz="7600"/>
            </a:lvl3pPr>
            <a:lvl4pPr marL="0" indent="6583680">
              <a:buSzTx/>
              <a:buFontTx/>
              <a:buNone/>
              <a:defRPr sz="7600"/>
            </a:lvl4pPr>
            <a:lvl5pPr marL="0" indent="8778240">
              <a:buSzTx/>
              <a:buFontTx/>
              <a:buNone/>
              <a:defRPr sz="7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394709" y="1752606"/>
            <a:ext cx="42588180" cy="636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394709" y="8763000"/>
            <a:ext cx="42588180" cy="2088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144952" y="30976451"/>
            <a:ext cx="837938" cy="82067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57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3891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097280" marR="0" indent="-1097280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473129" marR="0" indent="-1278569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920740" marR="0" indent="-1531620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8293395" marR="0" indent="-1709715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0487955" marR="0" indent="-1709715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2682515" marR="0" indent="-1709715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4877074" marR="0" indent="-1709715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7071635" marR="0" indent="-1709715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9266196" marR="0" indent="-1709715" algn="l" defTabSz="4389120" rtl="0" latinLnBrk="0">
        <a:lnSpc>
          <a:spcPct val="90000"/>
        </a:lnSpc>
        <a:spcBef>
          <a:spcPts val="4800"/>
        </a:spcBef>
        <a:spcAft>
          <a:spcPts val="0"/>
        </a:spcAft>
        <a:buClrTx/>
        <a:buSzPct val="100000"/>
        <a:buFont typeface="Arial"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emf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hyperlink" Target="mailto:Steven.H.Chapman@hitchcock.org" TargetMode="External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emf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hyperlink" Target="mailto:Steven.H.Chapman@hitchcock.org" TargetMode="Externa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7"/>
          <p:cNvSpPr/>
          <p:nvPr/>
        </p:nvSpPr>
        <p:spPr>
          <a:xfrm>
            <a:off x="954958" y="57149"/>
            <a:ext cx="565787" cy="32918401"/>
          </a:xfrm>
          <a:prstGeom prst="rect">
            <a:avLst/>
          </a:prstGeom>
          <a:solidFill>
            <a:srgbClr val="E35DB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Rectangle 68"/>
          <p:cNvSpPr/>
          <p:nvPr/>
        </p:nvSpPr>
        <p:spPr>
          <a:xfrm>
            <a:off x="47996763" y="57149"/>
            <a:ext cx="565788" cy="32918401"/>
          </a:xfrm>
          <a:prstGeom prst="rect">
            <a:avLst/>
          </a:prstGeom>
          <a:solidFill>
            <a:srgbClr val="FF8F1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Rectangle 69"/>
          <p:cNvSpPr/>
          <p:nvPr/>
        </p:nvSpPr>
        <p:spPr>
          <a:xfrm rot="16200000">
            <a:off x="24364957" y="-23260041"/>
            <a:ext cx="647691" cy="49377607"/>
          </a:xfrm>
          <a:prstGeom prst="rect">
            <a:avLst/>
          </a:prstGeom>
          <a:solidFill>
            <a:srgbClr val="6ECEB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Rectangle 70"/>
          <p:cNvSpPr/>
          <p:nvPr/>
        </p:nvSpPr>
        <p:spPr>
          <a:xfrm>
            <a:off x="2198707" y="57149"/>
            <a:ext cx="565787" cy="32918401"/>
          </a:xfrm>
          <a:prstGeom prst="rect">
            <a:avLst/>
          </a:prstGeom>
          <a:solidFill>
            <a:srgbClr val="78BE2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8" name="Picture 71" descr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0529" y="29885850"/>
            <a:ext cx="6225566" cy="19311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aphic 2"/>
          <p:cNvGrpSpPr/>
          <p:nvPr/>
        </p:nvGrpSpPr>
        <p:grpSpPr>
          <a:xfrm>
            <a:off x="3371504" y="29949548"/>
            <a:ext cx="8447205" cy="1872006"/>
            <a:chOff x="0" y="0"/>
            <a:chExt cx="8447204" cy="1872004"/>
          </a:xfrm>
        </p:grpSpPr>
        <p:grpSp>
          <p:nvGrpSpPr>
            <p:cNvPr id="127" name="Graphic 2"/>
            <p:cNvGrpSpPr/>
            <p:nvPr/>
          </p:nvGrpSpPr>
          <p:grpSpPr>
            <a:xfrm>
              <a:off x="2179320" y="207168"/>
              <a:ext cx="6267885" cy="1475765"/>
              <a:chOff x="0" y="0"/>
              <a:chExt cx="6267883" cy="1475763"/>
            </a:xfrm>
          </p:grpSpPr>
          <p:grpSp>
            <p:nvGrpSpPr>
              <p:cNvPr id="108" name="Graphic 2"/>
              <p:cNvGrpSpPr/>
              <p:nvPr/>
            </p:nvGrpSpPr>
            <p:grpSpPr>
              <a:xfrm>
                <a:off x="0" y="0"/>
                <a:ext cx="4433489" cy="605906"/>
                <a:chOff x="0" y="0"/>
                <a:chExt cx="4433488" cy="605905"/>
              </a:xfrm>
            </p:grpSpPr>
            <p:sp>
              <p:nvSpPr>
                <p:cNvPr id="99" name="Freeform 116"/>
                <p:cNvSpPr/>
                <p:nvPr/>
              </p:nvSpPr>
              <p:spPr>
                <a:xfrm>
                  <a:off x="0" y="-1"/>
                  <a:ext cx="539529" cy="599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5" y="20499"/>
                      </a:moveTo>
                      <a:lnTo>
                        <a:pt x="1598" y="20499"/>
                      </a:lnTo>
                      <a:cubicBezTo>
                        <a:pt x="2172" y="20499"/>
                        <a:pt x="2772" y="19937"/>
                        <a:pt x="2772" y="19442"/>
                      </a:cubicBezTo>
                      <a:lnTo>
                        <a:pt x="2772" y="2225"/>
                      </a:lnTo>
                      <a:cubicBezTo>
                        <a:pt x="2772" y="1731"/>
                        <a:pt x="2197" y="1146"/>
                        <a:pt x="1598" y="1146"/>
                      </a:cubicBezTo>
                      <a:lnTo>
                        <a:pt x="25" y="1146"/>
                      </a:lnTo>
                      <a:lnTo>
                        <a:pt x="25" y="0"/>
                      </a:lnTo>
                      <a:lnTo>
                        <a:pt x="9439" y="0"/>
                      </a:lnTo>
                      <a:cubicBezTo>
                        <a:pt x="17355" y="0"/>
                        <a:pt x="21600" y="3124"/>
                        <a:pt x="21600" y="10766"/>
                      </a:cubicBezTo>
                      <a:cubicBezTo>
                        <a:pt x="21600" y="18386"/>
                        <a:pt x="17355" y="21600"/>
                        <a:pt x="9364" y="21600"/>
                      </a:cubicBezTo>
                      <a:lnTo>
                        <a:pt x="0" y="21600"/>
                      </a:lnTo>
                      <a:lnTo>
                        <a:pt x="0" y="20499"/>
                      </a:lnTo>
                      <a:close/>
                      <a:moveTo>
                        <a:pt x="9389" y="20409"/>
                      </a:moveTo>
                      <a:cubicBezTo>
                        <a:pt x="16206" y="20409"/>
                        <a:pt x="19452" y="17756"/>
                        <a:pt x="19452" y="10811"/>
                      </a:cubicBezTo>
                      <a:cubicBezTo>
                        <a:pt x="19452" y="3844"/>
                        <a:pt x="16206" y="1214"/>
                        <a:pt x="9389" y="1214"/>
                      </a:cubicBezTo>
                      <a:lnTo>
                        <a:pt x="4894" y="1214"/>
                      </a:lnTo>
                      <a:lnTo>
                        <a:pt x="4894" y="20409"/>
                      </a:lnTo>
                      <a:lnTo>
                        <a:pt x="9389" y="20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Freeform 117"/>
                <p:cNvSpPr/>
                <p:nvPr/>
              </p:nvSpPr>
              <p:spPr>
                <a:xfrm>
                  <a:off x="624355" y="148511"/>
                  <a:ext cx="401685" cy="4549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71" extrusionOk="0">
                      <a:moveTo>
                        <a:pt x="0" y="15445"/>
                      </a:moveTo>
                      <a:cubicBezTo>
                        <a:pt x="0" y="11185"/>
                        <a:pt x="3991" y="9261"/>
                        <a:pt x="9559" y="9261"/>
                      </a:cubicBezTo>
                      <a:cubicBezTo>
                        <a:pt x="11907" y="9261"/>
                        <a:pt x="13919" y="9468"/>
                        <a:pt x="15831" y="9912"/>
                      </a:cubicBezTo>
                      <a:lnTo>
                        <a:pt x="15831" y="6095"/>
                      </a:lnTo>
                      <a:cubicBezTo>
                        <a:pt x="15831" y="2693"/>
                        <a:pt x="13483" y="1657"/>
                        <a:pt x="10096" y="1657"/>
                      </a:cubicBezTo>
                      <a:cubicBezTo>
                        <a:pt x="6540" y="1657"/>
                        <a:pt x="4293" y="2663"/>
                        <a:pt x="2918" y="3758"/>
                      </a:cubicBezTo>
                      <a:lnTo>
                        <a:pt x="1576" y="3758"/>
                      </a:lnTo>
                      <a:lnTo>
                        <a:pt x="1576" y="1775"/>
                      </a:lnTo>
                      <a:cubicBezTo>
                        <a:pt x="3455" y="829"/>
                        <a:pt x="6306" y="0"/>
                        <a:pt x="10330" y="0"/>
                      </a:cubicBezTo>
                      <a:cubicBezTo>
                        <a:pt x="15194" y="0"/>
                        <a:pt x="18514" y="1332"/>
                        <a:pt x="18514" y="5888"/>
                      </a:cubicBezTo>
                      <a:lnTo>
                        <a:pt x="18514" y="18197"/>
                      </a:lnTo>
                      <a:cubicBezTo>
                        <a:pt x="18514" y="19470"/>
                        <a:pt x="19118" y="19973"/>
                        <a:pt x="20393" y="19973"/>
                      </a:cubicBezTo>
                      <a:cubicBezTo>
                        <a:pt x="20929" y="19973"/>
                        <a:pt x="21600" y="19854"/>
                        <a:pt x="21600" y="19854"/>
                      </a:cubicBezTo>
                      <a:lnTo>
                        <a:pt x="21600" y="21186"/>
                      </a:lnTo>
                      <a:cubicBezTo>
                        <a:pt x="21332" y="21304"/>
                        <a:pt x="20493" y="21541"/>
                        <a:pt x="19520" y="21541"/>
                      </a:cubicBezTo>
                      <a:cubicBezTo>
                        <a:pt x="17206" y="21541"/>
                        <a:pt x="15831" y="20683"/>
                        <a:pt x="15831" y="18700"/>
                      </a:cubicBezTo>
                      <a:lnTo>
                        <a:pt x="15831" y="18256"/>
                      </a:lnTo>
                      <a:cubicBezTo>
                        <a:pt x="13986" y="20298"/>
                        <a:pt x="11504" y="21570"/>
                        <a:pt x="7949" y="21570"/>
                      </a:cubicBezTo>
                      <a:cubicBezTo>
                        <a:pt x="3220" y="21600"/>
                        <a:pt x="0" y="19677"/>
                        <a:pt x="0" y="15445"/>
                      </a:cubicBezTo>
                      <a:close/>
                      <a:moveTo>
                        <a:pt x="15831" y="16540"/>
                      </a:moveTo>
                      <a:lnTo>
                        <a:pt x="15831" y="11421"/>
                      </a:lnTo>
                      <a:cubicBezTo>
                        <a:pt x="14020" y="11066"/>
                        <a:pt x="12108" y="10800"/>
                        <a:pt x="10029" y="10800"/>
                      </a:cubicBezTo>
                      <a:cubicBezTo>
                        <a:pt x="5467" y="10800"/>
                        <a:pt x="2583" y="12132"/>
                        <a:pt x="2583" y="15416"/>
                      </a:cubicBezTo>
                      <a:cubicBezTo>
                        <a:pt x="2583" y="18611"/>
                        <a:pt x="4729" y="19973"/>
                        <a:pt x="8318" y="19973"/>
                      </a:cubicBezTo>
                      <a:cubicBezTo>
                        <a:pt x="11907" y="20002"/>
                        <a:pt x="13986" y="18523"/>
                        <a:pt x="15831" y="165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" name="Freeform 118"/>
                <p:cNvSpPr/>
                <p:nvPr/>
              </p:nvSpPr>
              <p:spPr>
                <a:xfrm>
                  <a:off x="1100263" y="150383"/>
                  <a:ext cx="285670" cy="4499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0" y="20102"/>
                      </a:moveTo>
                      <a:lnTo>
                        <a:pt x="3160" y="20102"/>
                      </a:lnTo>
                      <a:cubicBezTo>
                        <a:pt x="4150" y="20102"/>
                        <a:pt x="5046" y="19533"/>
                        <a:pt x="5046" y="18904"/>
                      </a:cubicBezTo>
                      <a:lnTo>
                        <a:pt x="5046" y="2906"/>
                      </a:lnTo>
                      <a:cubicBezTo>
                        <a:pt x="5046" y="2337"/>
                        <a:pt x="4150" y="1678"/>
                        <a:pt x="3160" y="1678"/>
                      </a:cubicBezTo>
                      <a:lnTo>
                        <a:pt x="0" y="1678"/>
                      </a:lnTo>
                      <a:lnTo>
                        <a:pt x="0" y="120"/>
                      </a:lnTo>
                      <a:lnTo>
                        <a:pt x="7640" y="120"/>
                      </a:lnTo>
                      <a:cubicBezTo>
                        <a:pt x="8395" y="120"/>
                        <a:pt x="8819" y="419"/>
                        <a:pt x="8819" y="1588"/>
                      </a:cubicBezTo>
                      <a:lnTo>
                        <a:pt x="8819" y="4314"/>
                      </a:lnTo>
                      <a:cubicBezTo>
                        <a:pt x="11413" y="2187"/>
                        <a:pt x="14903" y="0"/>
                        <a:pt x="19997" y="0"/>
                      </a:cubicBezTo>
                      <a:cubicBezTo>
                        <a:pt x="20845" y="0"/>
                        <a:pt x="21411" y="90"/>
                        <a:pt x="21600" y="120"/>
                      </a:cubicBezTo>
                      <a:lnTo>
                        <a:pt x="21600" y="2097"/>
                      </a:lnTo>
                      <a:cubicBezTo>
                        <a:pt x="21600" y="2097"/>
                        <a:pt x="20704" y="2067"/>
                        <a:pt x="20091" y="2067"/>
                      </a:cubicBezTo>
                      <a:cubicBezTo>
                        <a:pt x="15092" y="2067"/>
                        <a:pt x="12121" y="3505"/>
                        <a:pt x="8772" y="5902"/>
                      </a:cubicBezTo>
                      <a:lnTo>
                        <a:pt x="8772" y="20132"/>
                      </a:lnTo>
                      <a:lnTo>
                        <a:pt x="14997" y="20132"/>
                      </a:lnTo>
                      <a:lnTo>
                        <a:pt x="14997" y="21600"/>
                      </a:lnTo>
                      <a:lnTo>
                        <a:pt x="330" y="21600"/>
                      </a:lnTo>
                      <a:lnTo>
                        <a:pt x="330" y="2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" name="Freeform 119"/>
                <p:cNvSpPr/>
                <p:nvPr/>
              </p:nvSpPr>
              <p:spPr>
                <a:xfrm>
                  <a:off x="1464523" y="29952"/>
                  <a:ext cx="239514" cy="574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794" y="17820"/>
                      </a:moveTo>
                      <a:lnTo>
                        <a:pt x="5794" y="5870"/>
                      </a:lnTo>
                      <a:lnTo>
                        <a:pt x="0" y="5870"/>
                      </a:lnTo>
                      <a:lnTo>
                        <a:pt x="0" y="4649"/>
                      </a:lnTo>
                      <a:lnTo>
                        <a:pt x="5794" y="4649"/>
                      </a:lnTo>
                      <a:lnTo>
                        <a:pt x="5794" y="0"/>
                      </a:lnTo>
                      <a:lnTo>
                        <a:pt x="10294" y="0"/>
                      </a:lnTo>
                      <a:lnTo>
                        <a:pt x="10294" y="4649"/>
                      </a:lnTo>
                      <a:lnTo>
                        <a:pt x="20812" y="4649"/>
                      </a:lnTo>
                      <a:lnTo>
                        <a:pt x="20812" y="5870"/>
                      </a:lnTo>
                      <a:lnTo>
                        <a:pt x="10294" y="5870"/>
                      </a:lnTo>
                      <a:lnTo>
                        <a:pt x="10294" y="17656"/>
                      </a:lnTo>
                      <a:cubicBezTo>
                        <a:pt x="10294" y="19651"/>
                        <a:pt x="11700" y="20332"/>
                        <a:pt x="15694" y="20332"/>
                      </a:cubicBezTo>
                      <a:cubicBezTo>
                        <a:pt x="17381" y="20332"/>
                        <a:pt x="18844" y="20168"/>
                        <a:pt x="19462" y="20003"/>
                      </a:cubicBezTo>
                      <a:lnTo>
                        <a:pt x="21600" y="20003"/>
                      </a:lnTo>
                      <a:lnTo>
                        <a:pt x="21600" y="21224"/>
                      </a:lnTo>
                      <a:cubicBezTo>
                        <a:pt x="20306" y="21412"/>
                        <a:pt x="17887" y="21600"/>
                        <a:pt x="15581" y="21600"/>
                      </a:cubicBezTo>
                      <a:cubicBezTo>
                        <a:pt x="9169" y="21600"/>
                        <a:pt x="5794" y="20543"/>
                        <a:pt x="5794" y="178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" name="Freeform 120"/>
                <p:cNvSpPr/>
                <p:nvPr/>
              </p:nvSpPr>
              <p:spPr>
                <a:xfrm>
                  <a:off x="1778883" y="149135"/>
                  <a:ext cx="742243" cy="450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653" y="20134"/>
                      </a:moveTo>
                      <a:lnTo>
                        <a:pt x="13650" y="20134"/>
                      </a:lnTo>
                      <a:lnTo>
                        <a:pt x="13650" y="21600"/>
                      </a:lnTo>
                      <a:lnTo>
                        <a:pt x="8223" y="21600"/>
                      </a:lnTo>
                      <a:lnTo>
                        <a:pt x="8223" y="20134"/>
                      </a:lnTo>
                      <a:lnTo>
                        <a:pt x="10219" y="20134"/>
                      </a:lnTo>
                      <a:lnTo>
                        <a:pt x="10219" y="6013"/>
                      </a:lnTo>
                      <a:cubicBezTo>
                        <a:pt x="10219" y="2633"/>
                        <a:pt x="9275" y="1915"/>
                        <a:pt x="8059" y="1915"/>
                      </a:cubicBezTo>
                      <a:cubicBezTo>
                        <a:pt x="6371" y="1915"/>
                        <a:pt x="4865" y="3351"/>
                        <a:pt x="3394" y="5415"/>
                      </a:cubicBezTo>
                      <a:lnTo>
                        <a:pt x="3394" y="20134"/>
                      </a:lnTo>
                      <a:lnTo>
                        <a:pt x="5627" y="20134"/>
                      </a:lnTo>
                      <a:lnTo>
                        <a:pt x="5627" y="21600"/>
                      </a:lnTo>
                      <a:lnTo>
                        <a:pt x="127" y="21600"/>
                      </a:lnTo>
                      <a:lnTo>
                        <a:pt x="127" y="20134"/>
                      </a:lnTo>
                      <a:lnTo>
                        <a:pt x="1216" y="20134"/>
                      </a:lnTo>
                      <a:cubicBezTo>
                        <a:pt x="1597" y="20134"/>
                        <a:pt x="1942" y="19566"/>
                        <a:pt x="1942" y="18937"/>
                      </a:cubicBezTo>
                      <a:lnTo>
                        <a:pt x="1942" y="2962"/>
                      </a:lnTo>
                      <a:cubicBezTo>
                        <a:pt x="1942" y="2393"/>
                        <a:pt x="1597" y="1735"/>
                        <a:pt x="1216" y="1735"/>
                      </a:cubicBezTo>
                      <a:lnTo>
                        <a:pt x="0" y="1735"/>
                      </a:lnTo>
                      <a:lnTo>
                        <a:pt x="0" y="180"/>
                      </a:lnTo>
                      <a:lnTo>
                        <a:pt x="2941" y="180"/>
                      </a:lnTo>
                      <a:cubicBezTo>
                        <a:pt x="3231" y="180"/>
                        <a:pt x="3358" y="479"/>
                        <a:pt x="3394" y="1586"/>
                      </a:cubicBezTo>
                      <a:lnTo>
                        <a:pt x="3394" y="3979"/>
                      </a:lnTo>
                      <a:cubicBezTo>
                        <a:pt x="4810" y="1855"/>
                        <a:pt x="6426" y="0"/>
                        <a:pt x="8440" y="0"/>
                      </a:cubicBezTo>
                      <a:cubicBezTo>
                        <a:pt x="9929" y="0"/>
                        <a:pt x="11326" y="868"/>
                        <a:pt x="11599" y="4009"/>
                      </a:cubicBezTo>
                      <a:cubicBezTo>
                        <a:pt x="13160" y="1675"/>
                        <a:pt x="14739" y="0"/>
                        <a:pt x="16699" y="0"/>
                      </a:cubicBezTo>
                      <a:cubicBezTo>
                        <a:pt x="18351" y="0"/>
                        <a:pt x="19912" y="1077"/>
                        <a:pt x="19912" y="5325"/>
                      </a:cubicBezTo>
                      <a:lnTo>
                        <a:pt x="19912" y="18937"/>
                      </a:lnTo>
                      <a:cubicBezTo>
                        <a:pt x="19912" y="19566"/>
                        <a:pt x="20293" y="20134"/>
                        <a:pt x="20638" y="20134"/>
                      </a:cubicBezTo>
                      <a:lnTo>
                        <a:pt x="21600" y="20134"/>
                      </a:lnTo>
                      <a:lnTo>
                        <a:pt x="21600" y="21600"/>
                      </a:lnTo>
                      <a:lnTo>
                        <a:pt x="16227" y="21600"/>
                      </a:lnTo>
                      <a:lnTo>
                        <a:pt x="16227" y="20134"/>
                      </a:lnTo>
                      <a:lnTo>
                        <a:pt x="18460" y="20134"/>
                      </a:lnTo>
                      <a:lnTo>
                        <a:pt x="18460" y="6013"/>
                      </a:lnTo>
                      <a:cubicBezTo>
                        <a:pt x="18460" y="2633"/>
                        <a:pt x="17516" y="1915"/>
                        <a:pt x="16264" y="1915"/>
                      </a:cubicBezTo>
                      <a:cubicBezTo>
                        <a:pt x="14594" y="1915"/>
                        <a:pt x="13069" y="3530"/>
                        <a:pt x="11635" y="5415"/>
                      </a:cubicBezTo>
                      <a:lnTo>
                        <a:pt x="11635" y="20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" name="Freeform 121"/>
                <p:cNvSpPr/>
                <p:nvPr/>
              </p:nvSpPr>
              <p:spPr>
                <a:xfrm>
                  <a:off x="2596596" y="149135"/>
                  <a:ext cx="436613" cy="4548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15"/>
                      </a:moveTo>
                      <a:cubicBezTo>
                        <a:pt x="0" y="4119"/>
                        <a:pt x="4629" y="0"/>
                        <a:pt x="10800" y="0"/>
                      </a:cubicBezTo>
                      <a:cubicBezTo>
                        <a:pt x="17033" y="0"/>
                        <a:pt x="21600" y="4119"/>
                        <a:pt x="21600" y="10815"/>
                      </a:cubicBezTo>
                      <a:cubicBezTo>
                        <a:pt x="21600" y="17511"/>
                        <a:pt x="17033" y="21600"/>
                        <a:pt x="10800" y="21600"/>
                      </a:cubicBezTo>
                      <a:cubicBezTo>
                        <a:pt x="4629" y="21570"/>
                        <a:pt x="0" y="17511"/>
                        <a:pt x="0" y="10815"/>
                      </a:cubicBezTo>
                      <a:close/>
                      <a:moveTo>
                        <a:pt x="19101" y="10844"/>
                      </a:moveTo>
                      <a:cubicBezTo>
                        <a:pt x="19101" y="4978"/>
                        <a:pt x="15706" y="1630"/>
                        <a:pt x="10800" y="1630"/>
                      </a:cubicBezTo>
                      <a:cubicBezTo>
                        <a:pt x="5894" y="1630"/>
                        <a:pt x="2499" y="5007"/>
                        <a:pt x="2499" y="10844"/>
                      </a:cubicBezTo>
                      <a:cubicBezTo>
                        <a:pt x="2499" y="16652"/>
                        <a:pt x="5894" y="20030"/>
                        <a:pt x="10800" y="20030"/>
                      </a:cubicBezTo>
                      <a:cubicBezTo>
                        <a:pt x="15706" y="20030"/>
                        <a:pt x="19101" y="16652"/>
                        <a:pt x="19101" y="10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" name="Freeform 122"/>
                <p:cNvSpPr/>
                <p:nvPr/>
              </p:nvSpPr>
              <p:spPr>
                <a:xfrm>
                  <a:off x="3099948" y="153504"/>
                  <a:ext cx="486511" cy="45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880" y="16297"/>
                      </a:moveTo>
                      <a:lnTo>
                        <a:pt x="2880" y="2771"/>
                      </a:lnTo>
                      <a:cubicBezTo>
                        <a:pt x="2880" y="2145"/>
                        <a:pt x="2298" y="1549"/>
                        <a:pt x="1772" y="1549"/>
                      </a:cubicBezTo>
                      <a:lnTo>
                        <a:pt x="0" y="1549"/>
                      </a:lnTo>
                      <a:lnTo>
                        <a:pt x="0" y="0"/>
                      </a:lnTo>
                      <a:lnTo>
                        <a:pt x="5095" y="0"/>
                      </a:lnTo>
                      <a:lnTo>
                        <a:pt x="5095" y="15612"/>
                      </a:lnTo>
                      <a:cubicBezTo>
                        <a:pt x="5095" y="18919"/>
                        <a:pt x="6729" y="19753"/>
                        <a:pt x="8778" y="19753"/>
                      </a:cubicBezTo>
                      <a:cubicBezTo>
                        <a:pt x="11631" y="19753"/>
                        <a:pt x="14317" y="18114"/>
                        <a:pt x="16449" y="16237"/>
                      </a:cubicBezTo>
                      <a:lnTo>
                        <a:pt x="16449" y="1549"/>
                      </a:lnTo>
                      <a:lnTo>
                        <a:pt x="13292" y="1549"/>
                      </a:lnTo>
                      <a:lnTo>
                        <a:pt x="13292" y="0"/>
                      </a:lnTo>
                      <a:lnTo>
                        <a:pt x="18609" y="0"/>
                      </a:lnTo>
                      <a:lnTo>
                        <a:pt x="18609" y="18650"/>
                      </a:lnTo>
                      <a:cubicBezTo>
                        <a:pt x="18609" y="19276"/>
                        <a:pt x="19191" y="19872"/>
                        <a:pt x="19745" y="19872"/>
                      </a:cubicBezTo>
                      <a:lnTo>
                        <a:pt x="21600" y="19872"/>
                      </a:lnTo>
                      <a:lnTo>
                        <a:pt x="21600" y="21332"/>
                      </a:lnTo>
                      <a:lnTo>
                        <a:pt x="17086" y="21332"/>
                      </a:lnTo>
                      <a:cubicBezTo>
                        <a:pt x="16671" y="21332"/>
                        <a:pt x="16477" y="21094"/>
                        <a:pt x="16449" y="19991"/>
                      </a:cubicBezTo>
                      <a:lnTo>
                        <a:pt x="16449" y="17757"/>
                      </a:lnTo>
                      <a:cubicBezTo>
                        <a:pt x="14123" y="19812"/>
                        <a:pt x="11465" y="21600"/>
                        <a:pt x="8142" y="21600"/>
                      </a:cubicBezTo>
                      <a:cubicBezTo>
                        <a:pt x="5345" y="21570"/>
                        <a:pt x="2880" y="20349"/>
                        <a:pt x="2880" y="16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Freeform 123"/>
                <p:cNvSpPr/>
                <p:nvPr/>
              </p:nvSpPr>
              <p:spPr>
                <a:xfrm>
                  <a:off x="3643842" y="29952"/>
                  <a:ext cx="239515" cy="574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794" y="17820"/>
                      </a:moveTo>
                      <a:lnTo>
                        <a:pt x="5794" y="5870"/>
                      </a:lnTo>
                      <a:lnTo>
                        <a:pt x="0" y="5870"/>
                      </a:lnTo>
                      <a:lnTo>
                        <a:pt x="0" y="4649"/>
                      </a:lnTo>
                      <a:lnTo>
                        <a:pt x="5794" y="4649"/>
                      </a:lnTo>
                      <a:lnTo>
                        <a:pt x="5794" y="0"/>
                      </a:lnTo>
                      <a:lnTo>
                        <a:pt x="10294" y="0"/>
                      </a:lnTo>
                      <a:lnTo>
                        <a:pt x="10294" y="4649"/>
                      </a:lnTo>
                      <a:lnTo>
                        <a:pt x="20812" y="4649"/>
                      </a:lnTo>
                      <a:lnTo>
                        <a:pt x="20812" y="5870"/>
                      </a:lnTo>
                      <a:lnTo>
                        <a:pt x="10294" y="5870"/>
                      </a:lnTo>
                      <a:lnTo>
                        <a:pt x="10294" y="17656"/>
                      </a:lnTo>
                      <a:cubicBezTo>
                        <a:pt x="10294" y="19651"/>
                        <a:pt x="11700" y="20332"/>
                        <a:pt x="15694" y="20332"/>
                      </a:cubicBezTo>
                      <a:cubicBezTo>
                        <a:pt x="17381" y="20332"/>
                        <a:pt x="18844" y="20168"/>
                        <a:pt x="19463" y="20003"/>
                      </a:cubicBezTo>
                      <a:lnTo>
                        <a:pt x="21600" y="20003"/>
                      </a:lnTo>
                      <a:lnTo>
                        <a:pt x="21600" y="21224"/>
                      </a:lnTo>
                      <a:cubicBezTo>
                        <a:pt x="20306" y="21412"/>
                        <a:pt x="17887" y="21600"/>
                        <a:pt x="15581" y="21600"/>
                      </a:cubicBezTo>
                      <a:cubicBezTo>
                        <a:pt x="9169" y="21600"/>
                        <a:pt x="5794" y="20543"/>
                        <a:pt x="5794" y="178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" name="Freeform 124"/>
                <p:cNvSpPr/>
                <p:nvPr/>
              </p:nvSpPr>
              <p:spPr>
                <a:xfrm>
                  <a:off x="3949471" y="624"/>
                  <a:ext cx="484018" cy="599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77" y="20497"/>
                      </a:moveTo>
                      <a:lnTo>
                        <a:pt x="8601" y="20497"/>
                      </a:lnTo>
                      <a:lnTo>
                        <a:pt x="8601" y="21600"/>
                      </a:lnTo>
                      <a:lnTo>
                        <a:pt x="167" y="21600"/>
                      </a:lnTo>
                      <a:lnTo>
                        <a:pt x="167" y="20497"/>
                      </a:lnTo>
                      <a:lnTo>
                        <a:pt x="1837" y="20497"/>
                      </a:lnTo>
                      <a:cubicBezTo>
                        <a:pt x="2422" y="20497"/>
                        <a:pt x="2951" y="20070"/>
                        <a:pt x="2951" y="19598"/>
                      </a:cubicBezTo>
                      <a:lnTo>
                        <a:pt x="2951" y="2070"/>
                      </a:lnTo>
                      <a:cubicBezTo>
                        <a:pt x="2951" y="1643"/>
                        <a:pt x="2422" y="1148"/>
                        <a:pt x="1837" y="1148"/>
                      </a:cubicBezTo>
                      <a:lnTo>
                        <a:pt x="0" y="1148"/>
                      </a:lnTo>
                      <a:lnTo>
                        <a:pt x="0" y="0"/>
                      </a:lnTo>
                      <a:lnTo>
                        <a:pt x="4621" y="0"/>
                      </a:lnTo>
                      <a:cubicBezTo>
                        <a:pt x="5010" y="0"/>
                        <a:pt x="5149" y="180"/>
                        <a:pt x="5149" y="563"/>
                      </a:cubicBezTo>
                      <a:lnTo>
                        <a:pt x="5149" y="8348"/>
                      </a:lnTo>
                      <a:cubicBezTo>
                        <a:pt x="7321" y="6795"/>
                        <a:pt x="10382" y="5355"/>
                        <a:pt x="13639" y="5355"/>
                      </a:cubicBezTo>
                      <a:cubicBezTo>
                        <a:pt x="16618" y="5355"/>
                        <a:pt x="18984" y="6165"/>
                        <a:pt x="18984" y="9360"/>
                      </a:cubicBezTo>
                      <a:lnTo>
                        <a:pt x="18984" y="19598"/>
                      </a:lnTo>
                      <a:cubicBezTo>
                        <a:pt x="18984" y="20070"/>
                        <a:pt x="19568" y="20497"/>
                        <a:pt x="20097" y="20497"/>
                      </a:cubicBezTo>
                      <a:lnTo>
                        <a:pt x="21600" y="20497"/>
                      </a:lnTo>
                      <a:lnTo>
                        <a:pt x="21600" y="21600"/>
                      </a:lnTo>
                      <a:lnTo>
                        <a:pt x="13361" y="21600"/>
                      </a:lnTo>
                      <a:lnTo>
                        <a:pt x="13361" y="20497"/>
                      </a:lnTo>
                      <a:lnTo>
                        <a:pt x="16785" y="20497"/>
                      </a:lnTo>
                      <a:lnTo>
                        <a:pt x="16785" y="9878"/>
                      </a:lnTo>
                      <a:cubicBezTo>
                        <a:pt x="16785" y="7313"/>
                        <a:pt x="15170" y="6795"/>
                        <a:pt x="12915" y="6795"/>
                      </a:cubicBezTo>
                      <a:cubicBezTo>
                        <a:pt x="10048" y="6795"/>
                        <a:pt x="7404" y="7965"/>
                        <a:pt x="5177" y="9450"/>
                      </a:cubicBezTo>
                      <a:lnTo>
                        <a:pt x="5177" y="204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5" name="Graphic 2"/>
              <p:cNvGrpSpPr/>
              <p:nvPr/>
            </p:nvGrpSpPr>
            <p:grpSpPr>
              <a:xfrm>
                <a:off x="66739" y="869234"/>
                <a:ext cx="2356484" cy="604658"/>
                <a:chOff x="0" y="0"/>
                <a:chExt cx="2356483" cy="604657"/>
              </a:xfrm>
            </p:grpSpPr>
            <p:sp>
              <p:nvSpPr>
                <p:cNvPr id="109" name="Freeform 110"/>
                <p:cNvSpPr/>
                <p:nvPr/>
              </p:nvSpPr>
              <p:spPr>
                <a:xfrm>
                  <a:off x="0" y="0"/>
                  <a:ext cx="438484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96" y="9757"/>
                      </a:moveTo>
                      <a:lnTo>
                        <a:pt x="2304" y="9757"/>
                      </a:lnTo>
                      <a:lnTo>
                        <a:pt x="230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304" y="21600"/>
                      </a:lnTo>
                      <a:lnTo>
                        <a:pt x="2304" y="11170"/>
                      </a:lnTo>
                      <a:lnTo>
                        <a:pt x="19296" y="11170"/>
                      </a:lnTo>
                      <a:lnTo>
                        <a:pt x="19296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2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0" name="Freeform 111"/>
                <p:cNvSpPr/>
                <p:nvPr/>
              </p:nvSpPr>
              <p:spPr>
                <a:xfrm>
                  <a:off x="552002" y="147887"/>
                  <a:ext cx="382349" cy="456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05" y="0"/>
                      </a:moveTo>
                      <a:cubicBezTo>
                        <a:pt x="8034" y="0"/>
                        <a:pt x="5180" y="1033"/>
                        <a:pt x="3171" y="2951"/>
                      </a:cubicBezTo>
                      <a:cubicBezTo>
                        <a:pt x="1092" y="4928"/>
                        <a:pt x="0" y="7672"/>
                        <a:pt x="0" y="10889"/>
                      </a:cubicBezTo>
                      <a:cubicBezTo>
                        <a:pt x="0" y="14164"/>
                        <a:pt x="1057" y="16849"/>
                        <a:pt x="3066" y="18708"/>
                      </a:cubicBezTo>
                      <a:cubicBezTo>
                        <a:pt x="5109" y="20597"/>
                        <a:pt x="8140" y="21600"/>
                        <a:pt x="11839" y="21600"/>
                      </a:cubicBezTo>
                      <a:cubicBezTo>
                        <a:pt x="15575" y="21600"/>
                        <a:pt x="18605" y="20833"/>
                        <a:pt x="21001" y="19239"/>
                      </a:cubicBezTo>
                      <a:lnTo>
                        <a:pt x="21036" y="19239"/>
                      </a:lnTo>
                      <a:lnTo>
                        <a:pt x="21036" y="17646"/>
                      </a:lnTo>
                      <a:lnTo>
                        <a:pt x="19909" y="17646"/>
                      </a:lnTo>
                      <a:cubicBezTo>
                        <a:pt x="17654" y="19534"/>
                        <a:pt x="14059" y="19829"/>
                        <a:pt x="12121" y="19829"/>
                      </a:cubicBezTo>
                      <a:cubicBezTo>
                        <a:pt x="9021" y="19829"/>
                        <a:pt x="6624" y="19062"/>
                        <a:pt x="5004" y="17557"/>
                      </a:cubicBezTo>
                      <a:cubicBezTo>
                        <a:pt x="3418" y="16052"/>
                        <a:pt x="2607" y="13839"/>
                        <a:pt x="2572" y="10918"/>
                      </a:cubicBezTo>
                      <a:lnTo>
                        <a:pt x="21565" y="10918"/>
                      </a:lnTo>
                      <a:lnTo>
                        <a:pt x="21565" y="10889"/>
                      </a:lnTo>
                      <a:cubicBezTo>
                        <a:pt x="21565" y="10859"/>
                        <a:pt x="21565" y="10800"/>
                        <a:pt x="21565" y="10711"/>
                      </a:cubicBezTo>
                      <a:cubicBezTo>
                        <a:pt x="21565" y="10505"/>
                        <a:pt x="21600" y="10210"/>
                        <a:pt x="21600" y="9915"/>
                      </a:cubicBezTo>
                      <a:cubicBezTo>
                        <a:pt x="21600" y="6580"/>
                        <a:pt x="20649" y="4043"/>
                        <a:pt x="18746" y="2361"/>
                      </a:cubicBezTo>
                      <a:cubicBezTo>
                        <a:pt x="16949" y="797"/>
                        <a:pt x="14412" y="0"/>
                        <a:pt x="11205" y="0"/>
                      </a:cubicBezTo>
                      <a:close/>
                      <a:moveTo>
                        <a:pt x="11205" y="1623"/>
                      </a:moveTo>
                      <a:cubicBezTo>
                        <a:pt x="13637" y="1623"/>
                        <a:pt x="15539" y="2213"/>
                        <a:pt x="16843" y="3393"/>
                      </a:cubicBezTo>
                      <a:cubicBezTo>
                        <a:pt x="18253" y="4662"/>
                        <a:pt x="19028" y="6669"/>
                        <a:pt x="19098" y="9325"/>
                      </a:cubicBezTo>
                      <a:lnTo>
                        <a:pt x="2607" y="9325"/>
                      </a:lnTo>
                      <a:cubicBezTo>
                        <a:pt x="2889" y="6846"/>
                        <a:pt x="3841" y="4898"/>
                        <a:pt x="5391" y="3570"/>
                      </a:cubicBezTo>
                      <a:cubicBezTo>
                        <a:pt x="6871" y="2302"/>
                        <a:pt x="8880" y="1623"/>
                        <a:pt x="11205" y="16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1" name="Freeform 112"/>
                <p:cNvSpPr/>
                <p:nvPr/>
              </p:nvSpPr>
              <p:spPr>
                <a:xfrm>
                  <a:off x="1021672" y="147887"/>
                  <a:ext cx="341183" cy="456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54" y="1359"/>
                      </a:moveTo>
                      <a:cubicBezTo>
                        <a:pt x="17375" y="473"/>
                        <a:pt x="15045" y="0"/>
                        <a:pt x="12004" y="0"/>
                      </a:cubicBezTo>
                      <a:cubicBezTo>
                        <a:pt x="8214" y="0"/>
                        <a:pt x="5015" y="591"/>
                        <a:pt x="1974" y="1832"/>
                      </a:cubicBezTo>
                      <a:lnTo>
                        <a:pt x="1935" y="1832"/>
                      </a:lnTo>
                      <a:lnTo>
                        <a:pt x="1935" y="3546"/>
                      </a:lnTo>
                      <a:lnTo>
                        <a:pt x="3159" y="3546"/>
                      </a:lnTo>
                      <a:cubicBezTo>
                        <a:pt x="5212" y="2334"/>
                        <a:pt x="8253" y="1684"/>
                        <a:pt x="11886" y="1684"/>
                      </a:cubicBezTo>
                      <a:cubicBezTo>
                        <a:pt x="14058" y="1684"/>
                        <a:pt x="15716" y="2009"/>
                        <a:pt x="16861" y="2689"/>
                      </a:cubicBezTo>
                      <a:cubicBezTo>
                        <a:pt x="18125" y="3428"/>
                        <a:pt x="18757" y="4580"/>
                        <a:pt x="18757" y="6117"/>
                      </a:cubicBezTo>
                      <a:lnTo>
                        <a:pt x="18757" y="9869"/>
                      </a:lnTo>
                      <a:cubicBezTo>
                        <a:pt x="16467" y="9426"/>
                        <a:pt x="14137" y="9219"/>
                        <a:pt x="11373" y="9219"/>
                      </a:cubicBezTo>
                      <a:cubicBezTo>
                        <a:pt x="4146" y="9219"/>
                        <a:pt x="0" y="11494"/>
                        <a:pt x="0" y="15454"/>
                      </a:cubicBezTo>
                      <a:cubicBezTo>
                        <a:pt x="0" y="17375"/>
                        <a:pt x="908" y="18941"/>
                        <a:pt x="2606" y="20034"/>
                      </a:cubicBezTo>
                      <a:cubicBezTo>
                        <a:pt x="4225" y="21068"/>
                        <a:pt x="6476" y="21600"/>
                        <a:pt x="9161" y="21600"/>
                      </a:cubicBezTo>
                      <a:cubicBezTo>
                        <a:pt x="11373" y="21600"/>
                        <a:pt x="13228" y="21334"/>
                        <a:pt x="14847" y="20743"/>
                      </a:cubicBezTo>
                      <a:cubicBezTo>
                        <a:pt x="16190" y="20270"/>
                        <a:pt x="17414" y="19591"/>
                        <a:pt x="18757" y="18556"/>
                      </a:cubicBezTo>
                      <a:lnTo>
                        <a:pt x="18757" y="19266"/>
                      </a:lnTo>
                      <a:cubicBezTo>
                        <a:pt x="18757" y="20979"/>
                        <a:pt x="19112" y="21364"/>
                        <a:pt x="20771" y="21364"/>
                      </a:cubicBezTo>
                      <a:lnTo>
                        <a:pt x="21600" y="21364"/>
                      </a:lnTo>
                      <a:lnTo>
                        <a:pt x="21600" y="5910"/>
                      </a:lnTo>
                      <a:cubicBezTo>
                        <a:pt x="21600" y="3900"/>
                        <a:pt x="20731" y="2334"/>
                        <a:pt x="18954" y="1359"/>
                      </a:cubicBezTo>
                      <a:close/>
                      <a:moveTo>
                        <a:pt x="9556" y="20004"/>
                      </a:moveTo>
                      <a:cubicBezTo>
                        <a:pt x="3751" y="20004"/>
                        <a:pt x="2883" y="17079"/>
                        <a:pt x="2883" y="15336"/>
                      </a:cubicBezTo>
                      <a:cubicBezTo>
                        <a:pt x="2883" y="13651"/>
                        <a:pt x="4028" y="10785"/>
                        <a:pt x="11570" y="10785"/>
                      </a:cubicBezTo>
                      <a:cubicBezTo>
                        <a:pt x="13860" y="10785"/>
                        <a:pt x="16151" y="10992"/>
                        <a:pt x="18757" y="11435"/>
                      </a:cubicBezTo>
                      <a:lnTo>
                        <a:pt x="18757" y="16577"/>
                      </a:lnTo>
                      <a:cubicBezTo>
                        <a:pt x="16467" y="18616"/>
                        <a:pt x="14018" y="20004"/>
                        <a:pt x="9556" y="200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2" name="Freeform 113"/>
                <p:cNvSpPr/>
                <p:nvPr/>
              </p:nvSpPr>
              <p:spPr>
                <a:xfrm>
                  <a:off x="1516292" y="0"/>
                  <a:ext cx="44287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91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503"/>
                      </a:lnTo>
                      <a:cubicBezTo>
                        <a:pt x="21600" y="247"/>
                        <a:pt x="20383" y="0"/>
                        <a:pt x="79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3" name="Freeform 114"/>
                <p:cNvSpPr/>
                <p:nvPr/>
              </p:nvSpPr>
              <p:spPr>
                <a:xfrm>
                  <a:off x="1669730" y="28704"/>
                  <a:ext cx="232029" cy="5753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639" y="17617"/>
                      </a:moveTo>
                      <a:lnTo>
                        <a:pt x="9639" y="5951"/>
                      </a:lnTo>
                      <a:lnTo>
                        <a:pt x="20729" y="5951"/>
                      </a:lnTo>
                      <a:lnTo>
                        <a:pt x="20729" y="4662"/>
                      </a:lnTo>
                      <a:lnTo>
                        <a:pt x="9639" y="4662"/>
                      </a:lnTo>
                      <a:lnTo>
                        <a:pt x="9639" y="0"/>
                      </a:lnTo>
                      <a:lnTo>
                        <a:pt x="5516" y="0"/>
                      </a:lnTo>
                      <a:lnTo>
                        <a:pt x="5516" y="4662"/>
                      </a:lnTo>
                      <a:lnTo>
                        <a:pt x="0" y="4662"/>
                      </a:lnTo>
                      <a:lnTo>
                        <a:pt x="0" y="5951"/>
                      </a:lnTo>
                      <a:lnTo>
                        <a:pt x="5516" y="5951"/>
                      </a:lnTo>
                      <a:lnTo>
                        <a:pt x="5516" y="17805"/>
                      </a:lnTo>
                      <a:cubicBezTo>
                        <a:pt x="5516" y="20382"/>
                        <a:pt x="8652" y="21600"/>
                        <a:pt x="15387" y="21600"/>
                      </a:cubicBezTo>
                      <a:cubicBezTo>
                        <a:pt x="17884" y="21600"/>
                        <a:pt x="20265" y="21506"/>
                        <a:pt x="21542" y="21413"/>
                      </a:cubicBezTo>
                      <a:lnTo>
                        <a:pt x="21600" y="21413"/>
                      </a:lnTo>
                      <a:lnTo>
                        <a:pt x="21600" y="20218"/>
                      </a:lnTo>
                      <a:lnTo>
                        <a:pt x="16723" y="20218"/>
                      </a:lnTo>
                      <a:cubicBezTo>
                        <a:pt x="11613" y="20218"/>
                        <a:pt x="9639" y="19515"/>
                        <a:pt x="9639" y="176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4" name="Freeform 115"/>
                <p:cNvSpPr/>
                <p:nvPr/>
              </p:nvSpPr>
              <p:spPr>
                <a:xfrm>
                  <a:off x="2000932" y="0"/>
                  <a:ext cx="355552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extrusionOk="0">
                      <a:moveTo>
                        <a:pt x="19519" y="6213"/>
                      </a:moveTo>
                      <a:cubicBezTo>
                        <a:pt x="18347" y="5630"/>
                        <a:pt x="16682" y="5316"/>
                        <a:pt x="14564" y="5316"/>
                      </a:cubicBezTo>
                      <a:cubicBezTo>
                        <a:pt x="10554" y="5316"/>
                        <a:pt x="6544" y="6236"/>
                        <a:pt x="2724" y="8030"/>
                      </a:cubicBezTo>
                      <a:lnTo>
                        <a:pt x="2724" y="1503"/>
                      </a:lnTo>
                      <a:cubicBezTo>
                        <a:pt x="2724" y="179"/>
                        <a:pt x="2534" y="0"/>
                        <a:pt x="1021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686" y="21600"/>
                      </a:lnTo>
                      <a:lnTo>
                        <a:pt x="2686" y="9376"/>
                      </a:lnTo>
                      <a:cubicBezTo>
                        <a:pt x="6696" y="7559"/>
                        <a:pt x="10252" y="6684"/>
                        <a:pt x="13543" y="6684"/>
                      </a:cubicBezTo>
                      <a:cubicBezTo>
                        <a:pt x="16039" y="6684"/>
                        <a:pt x="18876" y="7043"/>
                        <a:pt x="18876" y="9824"/>
                      </a:cubicBezTo>
                      <a:lnTo>
                        <a:pt x="18876" y="21600"/>
                      </a:lnTo>
                      <a:lnTo>
                        <a:pt x="21562" y="21600"/>
                      </a:lnTo>
                      <a:lnTo>
                        <a:pt x="21562" y="9622"/>
                      </a:lnTo>
                      <a:cubicBezTo>
                        <a:pt x="21600" y="8075"/>
                        <a:pt x="20881" y="6908"/>
                        <a:pt x="19519" y="6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6" name="Graphic 2"/>
              <p:cNvGrpSpPr/>
              <p:nvPr/>
            </p:nvGrpSpPr>
            <p:grpSpPr>
              <a:xfrm>
                <a:off x="2698888" y="867361"/>
                <a:ext cx="3568996" cy="608403"/>
                <a:chOff x="0" y="0"/>
                <a:chExt cx="3568995" cy="608401"/>
              </a:xfrm>
            </p:grpSpPr>
            <p:sp>
              <p:nvSpPr>
                <p:cNvPr id="116" name="Freeform 100"/>
                <p:cNvSpPr/>
                <p:nvPr/>
              </p:nvSpPr>
              <p:spPr>
                <a:xfrm>
                  <a:off x="-1" y="0"/>
                  <a:ext cx="457821" cy="6071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78" extrusionOk="0">
                      <a:moveTo>
                        <a:pt x="0" y="10733"/>
                      </a:moveTo>
                      <a:cubicBezTo>
                        <a:pt x="0" y="3726"/>
                        <a:pt x="5709" y="0"/>
                        <a:pt x="12477" y="0"/>
                      </a:cubicBezTo>
                      <a:cubicBezTo>
                        <a:pt x="16980" y="0"/>
                        <a:pt x="19010" y="865"/>
                        <a:pt x="21100" y="2129"/>
                      </a:cubicBezTo>
                      <a:lnTo>
                        <a:pt x="21100" y="3437"/>
                      </a:lnTo>
                      <a:lnTo>
                        <a:pt x="20099" y="3437"/>
                      </a:lnTo>
                      <a:cubicBezTo>
                        <a:pt x="18510" y="2240"/>
                        <a:pt x="16538" y="1308"/>
                        <a:pt x="12595" y="1308"/>
                      </a:cubicBezTo>
                      <a:cubicBezTo>
                        <a:pt x="6739" y="1308"/>
                        <a:pt x="2237" y="4502"/>
                        <a:pt x="2237" y="10667"/>
                      </a:cubicBezTo>
                      <a:cubicBezTo>
                        <a:pt x="2237" y="16943"/>
                        <a:pt x="6150" y="20269"/>
                        <a:pt x="12271" y="20269"/>
                      </a:cubicBezTo>
                      <a:cubicBezTo>
                        <a:pt x="16509" y="20269"/>
                        <a:pt x="18922" y="19072"/>
                        <a:pt x="20658" y="17741"/>
                      </a:cubicBezTo>
                      <a:lnTo>
                        <a:pt x="21600" y="17741"/>
                      </a:lnTo>
                      <a:lnTo>
                        <a:pt x="21600" y="18961"/>
                      </a:lnTo>
                      <a:cubicBezTo>
                        <a:pt x="19658" y="20336"/>
                        <a:pt x="16862" y="21578"/>
                        <a:pt x="12242" y="21578"/>
                      </a:cubicBezTo>
                      <a:cubicBezTo>
                        <a:pt x="5032" y="21600"/>
                        <a:pt x="0" y="17763"/>
                        <a:pt x="0" y="107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" name="Freeform 101"/>
                <p:cNvSpPr/>
                <p:nvPr/>
              </p:nvSpPr>
              <p:spPr>
                <a:xfrm>
                  <a:off x="566348" y="3120"/>
                  <a:ext cx="355528" cy="601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15" y="8089"/>
                      </a:moveTo>
                      <a:cubicBezTo>
                        <a:pt x="5684" y="6632"/>
                        <a:pt x="9739" y="5355"/>
                        <a:pt x="14552" y="5355"/>
                      </a:cubicBezTo>
                      <a:cubicBezTo>
                        <a:pt x="18341" y="5355"/>
                        <a:pt x="21600" y="6274"/>
                        <a:pt x="21600" y="9635"/>
                      </a:cubicBezTo>
                      <a:lnTo>
                        <a:pt x="21600" y="21600"/>
                      </a:lnTo>
                      <a:lnTo>
                        <a:pt x="18985" y="21600"/>
                      </a:lnTo>
                      <a:lnTo>
                        <a:pt x="18985" y="9814"/>
                      </a:lnTo>
                      <a:cubicBezTo>
                        <a:pt x="18985" y="7260"/>
                        <a:pt x="16636" y="6632"/>
                        <a:pt x="13566" y="6632"/>
                      </a:cubicBezTo>
                      <a:cubicBezTo>
                        <a:pt x="9549" y="6632"/>
                        <a:pt x="5684" y="7954"/>
                        <a:pt x="2615" y="9344"/>
                      </a:cubicBezTo>
                      <a:lnTo>
                        <a:pt x="2615" y="21578"/>
                      </a:lnTo>
                      <a:lnTo>
                        <a:pt x="0" y="21578"/>
                      </a:lnTo>
                      <a:lnTo>
                        <a:pt x="0" y="0"/>
                      </a:lnTo>
                      <a:lnTo>
                        <a:pt x="947" y="0"/>
                      </a:lnTo>
                      <a:cubicBezTo>
                        <a:pt x="2425" y="0"/>
                        <a:pt x="2615" y="157"/>
                        <a:pt x="2615" y="1479"/>
                      </a:cubicBezTo>
                      <a:lnTo>
                        <a:pt x="2615" y="80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" name="Freeform 102"/>
                <p:cNvSpPr/>
                <p:nvPr/>
              </p:nvSpPr>
              <p:spPr>
                <a:xfrm>
                  <a:off x="1065334" y="29952"/>
                  <a:ext cx="58632" cy="574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02"/>
                      </a:moveTo>
                      <a:cubicBezTo>
                        <a:pt x="0" y="516"/>
                        <a:pt x="4826" y="0"/>
                        <a:pt x="10800" y="0"/>
                      </a:cubicBezTo>
                      <a:cubicBezTo>
                        <a:pt x="16774" y="0"/>
                        <a:pt x="21600" y="516"/>
                        <a:pt x="21600" y="1102"/>
                      </a:cubicBezTo>
                      <a:cubicBezTo>
                        <a:pt x="21600" y="1712"/>
                        <a:pt x="16774" y="2205"/>
                        <a:pt x="10800" y="2205"/>
                      </a:cubicBezTo>
                      <a:cubicBezTo>
                        <a:pt x="4826" y="2205"/>
                        <a:pt x="0" y="1712"/>
                        <a:pt x="0" y="1102"/>
                      </a:cubicBezTo>
                      <a:close/>
                      <a:moveTo>
                        <a:pt x="2528" y="21600"/>
                      </a:moveTo>
                      <a:lnTo>
                        <a:pt x="2528" y="4784"/>
                      </a:lnTo>
                      <a:lnTo>
                        <a:pt x="7583" y="4784"/>
                      </a:lnTo>
                      <a:cubicBezTo>
                        <a:pt x="17004" y="4784"/>
                        <a:pt x="18383" y="4972"/>
                        <a:pt x="18383" y="6520"/>
                      </a:cubicBezTo>
                      <a:lnTo>
                        <a:pt x="18383" y="21577"/>
                      </a:lnTo>
                      <a:lnTo>
                        <a:pt x="2528" y="21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" name="Freeform 103"/>
                <p:cNvSpPr/>
                <p:nvPr/>
              </p:nvSpPr>
              <p:spPr>
                <a:xfrm>
                  <a:off x="1271790" y="3743"/>
                  <a:ext cx="43038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7826" y="0"/>
                      </a:lnTo>
                      <a:cubicBezTo>
                        <a:pt x="20348" y="0"/>
                        <a:pt x="21600" y="179"/>
                        <a:pt x="21600" y="148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" name="Freeform 104"/>
                <p:cNvSpPr/>
                <p:nvPr/>
              </p:nvSpPr>
              <p:spPr>
                <a:xfrm>
                  <a:off x="1436454" y="3120"/>
                  <a:ext cx="384220" cy="604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145" y="18724"/>
                      </a:moveTo>
                      <a:cubicBezTo>
                        <a:pt x="17112" y="20352"/>
                        <a:pt x="13886" y="21600"/>
                        <a:pt x="9923" y="21600"/>
                      </a:cubicBezTo>
                      <a:cubicBezTo>
                        <a:pt x="4874" y="21600"/>
                        <a:pt x="0" y="19572"/>
                        <a:pt x="0" y="13620"/>
                      </a:cubicBezTo>
                      <a:cubicBezTo>
                        <a:pt x="0" y="7423"/>
                        <a:pt x="5610" y="5305"/>
                        <a:pt x="10765" y="5305"/>
                      </a:cubicBezTo>
                      <a:cubicBezTo>
                        <a:pt x="14727" y="5305"/>
                        <a:pt x="17287" y="6063"/>
                        <a:pt x="19145" y="7289"/>
                      </a:cubicBezTo>
                      <a:lnTo>
                        <a:pt x="19145" y="0"/>
                      </a:lnTo>
                      <a:lnTo>
                        <a:pt x="19952" y="0"/>
                      </a:lnTo>
                      <a:cubicBezTo>
                        <a:pt x="21355" y="0"/>
                        <a:pt x="21600" y="178"/>
                        <a:pt x="21600" y="1471"/>
                      </a:cubicBezTo>
                      <a:lnTo>
                        <a:pt x="21600" y="21466"/>
                      </a:lnTo>
                      <a:lnTo>
                        <a:pt x="20338" y="21466"/>
                      </a:lnTo>
                      <a:cubicBezTo>
                        <a:pt x="19321" y="21466"/>
                        <a:pt x="19180" y="21154"/>
                        <a:pt x="19145" y="19683"/>
                      </a:cubicBezTo>
                      <a:lnTo>
                        <a:pt x="19145" y="18724"/>
                      </a:lnTo>
                      <a:close/>
                      <a:moveTo>
                        <a:pt x="19145" y="17164"/>
                      </a:moveTo>
                      <a:lnTo>
                        <a:pt x="19145" y="8694"/>
                      </a:lnTo>
                      <a:cubicBezTo>
                        <a:pt x="17182" y="7334"/>
                        <a:pt x="14868" y="6509"/>
                        <a:pt x="11151" y="6509"/>
                      </a:cubicBezTo>
                      <a:cubicBezTo>
                        <a:pt x="6908" y="6509"/>
                        <a:pt x="2455" y="7980"/>
                        <a:pt x="2455" y="13553"/>
                      </a:cubicBezTo>
                      <a:cubicBezTo>
                        <a:pt x="2455" y="18858"/>
                        <a:pt x="6417" y="20396"/>
                        <a:pt x="10169" y="20396"/>
                      </a:cubicBezTo>
                      <a:cubicBezTo>
                        <a:pt x="14271" y="20396"/>
                        <a:pt x="16971" y="19037"/>
                        <a:pt x="19145" y="17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" name="Freeform 105"/>
                <p:cNvSpPr/>
                <p:nvPr/>
              </p:nvSpPr>
              <p:spPr>
                <a:xfrm>
                  <a:off x="1962885" y="154128"/>
                  <a:ext cx="210198" cy="450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23" y="3859"/>
                      </a:moveTo>
                      <a:cubicBezTo>
                        <a:pt x="7948" y="1885"/>
                        <a:pt x="12947" y="0"/>
                        <a:pt x="19485" y="0"/>
                      </a:cubicBezTo>
                      <a:cubicBezTo>
                        <a:pt x="20639" y="0"/>
                        <a:pt x="21408" y="90"/>
                        <a:pt x="21600" y="120"/>
                      </a:cubicBezTo>
                      <a:lnTo>
                        <a:pt x="21600" y="1795"/>
                      </a:lnTo>
                      <a:cubicBezTo>
                        <a:pt x="21600" y="1795"/>
                        <a:pt x="20446" y="1765"/>
                        <a:pt x="19677" y="1765"/>
                      </a:cubicBezTo>
                      <a:cubicBezTo>
                        <a:pt x="12947" y="1765"/>
                        <a:pt x="8140" y="3770"/>
                        <a:pt x="4423" y="5804"/>
                      </a:cubicBezTo>
                      <a:lnTo>
                        <a:pt x="4423" y="21600"/>
                      </a:lnTo>
                      <a:lnTo>
                        <a:pt x="0" y="21600"/>
                      </a:lnTo>
                      <a:lnTo>
                        <a:pt x="0" y="150"/>
                      </a:lnTo>
                      <a:lnTo>
                        <a:pt x="2051" y="150"/>
                      </a:lnTo>
                      <a:cubicBezTo>
                        <a:pt x="3974" y="150"/>
                        <a:pt x="4423" y="389"/>
                        <a:pt x="4423" y="2483"/>
                      </a:cubicBezTo>
                      <a:lnTo>
                        <a:pt x="4423" y="38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2" name="Freeform 106"/>
                <p:cNvSpPr/>
                <p:nvPr/>
              </p:nvSpPr>
              <p:spPr>
                <a:xfrm>
                  <a:off x="2221734" y="152256"/>
                  <a:ext cx="381724" cy="456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06" y="19916"/>
                      </a:moveTo>
                      <a:cubicBezTo>
                        <a:pt x="16129" y="19916"/>
                        <a:pt x="18600" y="18852"/>
                        <a:pt x="19976" y="17729"/>
                      </a:cubicBezTo>
                      <a:lnTo>
                        <a:pt x="21035" y="17729"/>
                      </a:lnTo>
                      <a:lnTo>
                        <a:pt x="21035" y="19236"/>
                      </a:lnTo>
                      <a:cubicBezTo>
                        <a:pt x="19235" y="20418"/>
                        <a:pt x="16482" y="21600"/>
                        <a:pt x="11859" y="21600"/>
                      </a:cubicBezTo>
                      <a:cubicBezTo>
                        <a:pt x="4235" y="21600"/>
                        <a:pt x="0" y="17493"/>
                        <a:pt x="0" y="10903"/>
                      </a:cubicBezTo>
                      <a:cubicBezTo>
                        <a:pt x="0" y="4225"/>
                        <a:pt x="4765" y="0"/>
                        <a:pt x="11224" y="0"/>
                      </a:cubicBezTo>
                      <a:cubicBezTo>
                        <a:pt x="17435" y="0"/>
                        <a:pt x="21600" y="3014"/>
                        <a:pt x="21600" y="9928"/>
                      </a:cubicBezTo>
                      <a:cubicBezTo>
                        <a:pt x="21600" y="10342"/>
                        <a:pt x="21565" y="10815"/>
                        <a:pt x="21565" y="10903"/>
                      </a:cubicBezTo>
                      <a:lnTo>
                        <a:pt x="2471" y="10903"/>
                      </a:lnTo>
                      <a:cubicBezTo>
                        <a:pt x="2471" y="16813"/>
                        <a:pt x="5788" y="19916"/>
                        <a:pt x="12106" y="19916"/>
                      </a:cubicBezTo>
                      <a:close/>
                      <a:moveTo>
                        <a:pt x="2506" y="9337"/>
                      </a:moveTo>
                      <a:lnTo>
                        <a:pt x="19165" y="9337"/>
                      </a:lnTo>
                      <a:cubicBezTo>
                        <a:pt x="19024" y="3694"/>
                        <a:pt x="15918" y="1537"/>
                        <a:pt x="11188" y="1537"/>
                      </a:cubicBezTo>
                      <a:cubicBezTo>
                        <a:pt x="6565" y="1537"/>
                        <a:pt x="3106" y="4137"/>
                        <a:pt x="2506" y="93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3" name="Freeform 107"/>
                <p:cNvSpPr/>
                <p:nvPr/>
              </p:nvSpPr>
              <p:spPr>
                <a:xfrm>
                  <a:off x="2715106" y="152256"/>
                  <a:ext cx="355528" cy="45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15" y="3635"/>
                      </a:moveTo>
                      <a:cubicBezTo>
                        <a:pt x="5684" y="1698"/>
                        <a:pt x="9739" y="0"/>
                        <a:pt x="14552" y="0"/>
                      </a:cubicBezTo>
                      <a:cubicBezTo>
                        <a:pt x="18341" y="0"/>
                        <a:pt x="21600" y="1222"/>
                        <a:pt x="21600" y="5690"/>
                      </a:cubicBezTo>
                      <a:lnTo>
                        <a:pt x="21600" y="21600"/>
                      </a:lnTo>
                      <a:lnTo>
                        <a:pt x="18985" y="21600"/>
                      </a:lnTo>
                      <a:lnTo>
                        <a:pt x="18985" y="5929"/>
                      </a:lnTo>
                      <a:cubicBezTo>
                        <a:pt x="18985" y="2532"/>
                        <a:pt x="16636" y="1698"/>
                        <a:pt x="13566" y="1698"/>
                      </a:cubicBezTo>
                      <a:cubicBezTo>
                        <a:pt x="9549" y="1698"/>
                        <a:pt x="5684" y="3456"/>
                        <a:pt x="2615" y="5303"/>
                      </a:cubicBezTo>
                      <a:lnTo>
                        <a:pt x="2615" y="21570"/>
                      </a:lnTo>
                      <a:lnTo>
                        <a:pt x="0" y="21570"/>
                      </a:lnTo>
                      <a:lnTo>
                        <a:pt x="0" y="209"/>
                      </a:lnTo>
                      <a:lnTo>
                        <a:pt x="1213" y="209"/>
                      </a:lnTo>
                      <a:cubicBezTo>
                        <a:pt x="2349" y="209"/>
                        <a:pt x="2615" y="447"/>
                        <a:pt x="2615" y="2354"/>
                      </a:cubicBezTo>
                      <a:lnTo>
                        <a:pt x="2615" y="36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4" name="Freeform 108"/>
                <p:cNvSpPr/>
                <p:nvPr/>
              </p:nvSpPr>
              <p:spPr>
                <a:xfrm>
                  <a:off x="3155460" y="0"/>
                  <a:ext cx="70483" cy="13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19"/>
                      </a:moveTo>
                      <a:cubicBezTo>
                        <a:pt x="5734" y="16506"/>
                        <a:pt x="9749" y="14366"/>
                        <a:pt x="9749" y="11921"/>
                      </a:cubicBezTo>
                      <a:cubicBezTo>
                        <a:pt x="9749" y="10189"/>
                        <a:pt x="7646" y="9679"/>
                        <a:pt x="5352" y="8966"/>
                      </a:cubicBezTo>
                      <a:cubicBezTo>
                        <a:pt x="2676" y="7845"/>
                        <a:pt x="1338" y="6725"/>
                        <a:pt x="1338" y="4585"/>
                      </a:cubicBezTo>
                      <a:cubicBezTo>
                        <a:pt x="1338" y="1936"/>
                        <a:pt x="5543" y="0"/>
                        <a:pt x="11087" y="0"/>
                      </a:cubicBezTo>
                      <a:cubicBezTo>
                        <a:pt x="16630" y="0"/>
                        <a:pt x="21600" y="1936"/>
                        <a:pt x="21600" y="7336"/>
                      </a:cubicBezTo>
                      <a:cubicBezTo>
                        <a:pt x="21600" y="16200"/>
                        <a:pt x="13380" y="20377"/>
                        <a:pt x="0" y="21600"/>
                      </a:cubicBezTo>
                      <a:lnTo>
                        <a:pt x="0" y="17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5" name="Freeform 109"/>
                <p:cNvSpPr/>
                <p:nvPr/>
              </p:nvSpPr>
              <p:spPr>
                <a:xfrm>
                  <a:off x="3262118" y="152256"/>
                  <a:ext cx="306878" cy="456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591"/>
                      </a:moveTo>
                      <a:lnTo>
                        <a:pt x="0" y="17936"/>
                      </a:lnTo>
                      <a:lnTo>
                        <a:pt x="1229" y="17936"/>
                      </a:lnTo>
                      <a:cubicBezTo>
                        <a:pt x="2722" y="18882"/>
                        <a:pt x="5532" y="20004"/>
                        <a:pt x="10054" y="20004"/>
                      </a:cubicBezTo>
                      <a:cubicBezTo>
                        <a:pt x="15849" y="20004"/>
                        <a:pt x="18615" y="18379"/>
                        <a:pt x="18615" y="15454"/>
                      </a:cubicBezTo>
                      <a:cubicBezTo>
                        <a:pt x="18615" y="12972"/>
                        <a:pt x="16551" y="11967"/>
                        <a:pt x="10141" y="11258"/>
                      </a:cubicBezTo>
                      <a:cubicBezTo>
                        <a:pt x="4083" y="10608"/>
                        <a:pt x="307" y="9190"/>
                        <a:pt x="307" y="5614"/>
                      </a:cubicBezTo>
                      <a:cubicBezTo>
                        <a:pt x="307" y="1950"/>
                        <a:pt x="4610" y="0"/>
                        <a:pt x="10888" y="0"/>
                      </a:cubicBezTo>
                      <a:cubicBezTo>
                        <a:pt x="15498" y="0"/>
                        <a:pt x="18263" y="827"/>
                        <a:pt x="20020" y="1596"/>
                      </a:cubicBezTo>
                      <a:lnTo>
                        <a:pt x="20020" y="3250"/>
                      </a:lnTo>
                      <a:lnTo>
                        <a:pt x="18790" y="3250"/>
                      </a:lnTo>
                      <a:cubicBezTo>
                        <a:pt x="17078" y="2305"/>
                        <a:pt x="14971" y="1596"/>
                        <a:pt x="10932" y="1596"/>
                      </a:cubicBezTo>
                      <a:cubicBezTo>
                        <a:pt x="5795" y="1596"/>
                        <a:pt x="3161" y="2896"/>
                        <a:pt x="3161" y="5466"/>
                      </a:cubicBezTo>
                      <a:cubicBezTo>
                        <a:pt x="3161" y="7919"/>
                        <a:pt x="5268" y="8835"/>
                        <a:pt x="11371" y="9544"/>
                      </a:cubicBezTo>
                      <a:cubicBezTo>
                        <a:pt x="17956" y="10224"/>
                        <a:pt x="21600" y="11583"/>
                        <a:pt x="21600" y="15306"/>
                      </a:cubicBezTo>
                      <a:cubicBezTo>
                        <a:pt x="21600" y="19207"/>
                        <a:pt x="18044" y="21600"/>
                        <a:pt x="10185" y="21600"/>
                      </a:cubicBezTo>
                      <a:cubicBezTo>
                        <a:pt x="4785" y="21570"/>
                        <a:pt x="1800" y="20477"/>
                        <a:pt x="0" y="195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0" name="Graphic 2"/>
            <p:cNvGrpSpPr/>
            <p:nvPr/>
          </p:nvGrpSpPr>
          <p:grpSpPr>
            <a:xfrm>
              <a:off x="0" y="-1"/>
              <a:ext cx="1870573" cy="1872006"/>
              <a:chOff x="0" y="0"/>
              <a:chExt cx="1870572" cy="1872004"/>
            </a:xfrm>
          </p:grpSpPr>
          <p:sp>
            <p:nvSpPr>
              <p:cNvPr id="128" name="Freeform 75"/>
              <p:cNvSpPr/>
              <p:nvPr/>
            </p:nvSpPr>
            <p:spPr>
              <a:xfrm>
                <a:off x="0" y="626497"/>
                <a:ext cx="1870573" cy="621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9" y="21600"/>
                    </a:moveTo>
                    <a:lnTo>
                      <a:pt x="511" y="21600"/>
                    </a:lnTo>
                    <a:cubicBezTo>
                      <a:pt x="230" y="21600"/>
                      <a:pt x="0" y="20906"/>
                      <a:pt x="0" y="20060"/>
                    </a:cubicBezTo>
                    <a:cubicBezTo>
                      <a:pt x="0" y="19214"/>
                      <a:pt x="230" y="18520"/>
                      <a:pt x="511" y="18520"/>
                    </a:cubicBezTo>
                    <a:lnTo>
                      <a:pt x="20059" y="18520"/>
                    </a:lnTo>
                    <a:cubicBezTo>
                      <a:pt x="20340" y="18520"/>
                      <a:pt x="20570" y="17827"/>
                      <a:pt x="20570" y="16981"/>
                    </a:cubicBezTo>
                    <a:cubicBezTo>
                      <a:pt x="20570" y="16135"/>
                      <a:pt x="20340" y="15441"/>
                      <a:pt x="20059" y="15441"/>
                    </a:cubicBezTo>
                    <a:lnTo>
                      <a:pt x="1541" y="15441"/>
                    </a:lnTo>
                    <a:cubicBezTo>
                      <a:pt x="691" y="15441"/>
                      <a:pt x="0" y="13359"/>
                      <a:pt x="0" y="10800"/>
                    </a:cubicBezTo>
                    <a:cubicBezTo>
                      <a:pt x="0" y="8241"/>
                      <a:pt x="691" y="6159"/>
                      <a:pt x="1541" y="6159"/>
                    </a:cubicBezTo>
                    <a:lnTo>
                      <a:pt x="20059" y="6159"/>
                    </a:lnTo>
                    <a:cubicBezTo>
                      <a:pt x="20340" y="6159"/>
                      <a:pt x="20570" y="5465"/>
                      <a:pt x="20570" y="4619"/>
                    </a:cubicBezTo>
                    <a:cubicBezTo>
                      <a:pt x="20570" y="3773"/>
                      <a:pt x="20340" y="3080"/>
                      <a:pt x="20059" y="3080"/>
                    </a:cubicBezTo>
                    <a:lnTo>
                      <a:pt x="511" y="3080"/>
                    </a:lnTo>
                    <a:cubicBezTo>
                      <a:pt x="230" y="3080"/>
                      <a:pt x="0" y="2386"/>
                      <a:pt x="0" y="1540"/>
                    </a:cubicBezTo>
                    <a:cubicBezTo>
                      <a:pt x="0" y="694"/>
                      <a:pt x="230" y="0"/>
                      <a:pt x="511" y="0"/>
                    </a:cubicBezTo>
                    <a:lnTo>
                      <a:pt x="20059" y="0"/>
                    </a:lnTo>
                    <a:cubicBezTo>
                      <a:pt x="20909" y="0"/>
                      <a:pt x="21600" y="2082"/>
                      <a:pt x="21600" y="4641"/>
                    </a:cubicBezTo>
                    <a:cubicBezTo>
                      <a:pt x="21600" y="7200"/>
                      <a:pt x="20909" y="9282"/>
                      <a:pt x="20059" y="9282"/>
                    </a:cubicBezTo>
                    <a:lnTo>
                      <a:pt x="1541" y="9282"/>
                    </a:lnTo>
                    <a:cubicBezTo>
                      <a:pt x="1260" y="9282"/>
                      <a:pt x="1030" y="9976"/>
                      <a:pt x="1030" y="10822"/>
                    </a:cubicBezTo>
                    <a:cubicBezTo>
                      <a:pt x="1030" y="11667"/>
                      <a:pt x="1260" y="12361"/>
                      <a:pt x="1541" y="12361"/>
                    </a:cubicBezTo>
                    <a:lnTo>
                      <a:pt x="20059" y="12361"/>
                    </a:lnTo>
                    <a:cubicBezTo>
                      <a:pt x="20909" y="12361"/>
                      <a:pt x="21600" y="14443"/>
                      <a:pt x="21600" y="17002"/>
                    </a:cubicBezTo>
                    <a:cubicBezTo>
                      <a:pt x="21600" y="19561"/>
                      <a:pt x="20909" y="21600"/>
                      <a:pt x="20059" y="21600"/>
                    </a:cubicBezTo>
                    <a:close/>
                  </a:path>
                </a:pathLst>
              </a:custGeom>
              <a:solidFill>
                <a:srgbClr val="E45D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Freeform 76"/>
              <p:cNvSpPr/>
              <p:nvPr/>
            </p:nvSpPr>
            <p:spPr>
              <a:xfrm>
                <a:off x="623108" y="1508211"/>
                <a:ext cx="88570" cy="363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965"/>
                    </a:lnTo>
                    <a:cubicBezTo>
                      <a:pt x="0" y="20412"/>
                      <a:pt x="4868" y="21600"/>
                      <a:pt x="10800" y="21600"/>
                    </a:cubicBezTo>
                    <a:cubicBezTo>
                      <a:pt x="16733" y="21600"/>
                      <a:pt x="21600" y="20412"/>
                      <a:pt x="21600" y="18965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Freeform 77"/>
              <p:cNvSpPr/>
              <p:nvPr/>
            </p:nvSpPr>
            <p:spPr>
              <a:xfrm>
                <a:off x="623108" y="1248003"/>
                <a:ext cx="89194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Freeform 78"/>
              <p:cNvSpPr/>
              <p:nvPr/>
            </p:nvSpPr>
            <p:spPr>
              <a:xfrm>
                <a:off x="25572" y="1248003"/>
                <a:ext cx="776548" cy="598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97" y="8469"/>
                    </a:moveTo>
                    <a:lnTo>
                      <a:pt x="10097" y="0"/>
                    </a:lnTo>
                    <a:lnTo>
                      <a:pt x="9386" y="0"/>
                    </a:lnTo>
                    <a:lnTo>
                      <a:pt x="9386" y="8469"/>
                    </a:lnTo>
                    <a:lnTo>
                      <a:pt x="364" y="8469"/>
                    </a:lnTo>
                    <a:cubicBezTo>
                      <a:pt x="173" y="8469"/>
                      <a:pt x="0" y="8672"/>
                      <a:pt x="0" y="8942"/>
                    </a:cubicBezTo>
                    <a:cubicBezTo>
                      <a:pt x="0" y="9212"/>
                      <a:pt x="156" y="9415"/>
                      <a:pt x="364" y="9415"/>
                    </a:cubicBezTo>
                    <a:lnTo>
                      <a:pt x="9386" y="9415"/>
                    </a:lnTo>
                    <a:lnTo>
                      <a:pt x="9386" y="21127"/>
                    </a:lnTo>
                    <a:cubicBezTo>
                      <a:pt x="9386" y="21375"/>
                      <a:pt x="9542" y="21600"/>
                      <a:pt x="9750" y="21600"/>
                    </a:cubicBezTo>
                    <a:cubicBezTo>
                      <a:pt x="9941" y="21600"/>
                      <a:pt x="10115" y="21397"/>
                      <a:pt x="10115" y="21127"/>
                    </a:cubicBezTo>
                    <a:lnTo>
                      <a:pt x="10115" y="9415"/>
                    </a:lnTo>
                    <a:lnTo>
                      <a:pt x="21600" y="9415"/>
                    </a:lnTo>
                    <a:lnTo>
                      <a:pt x="21600" y="8491"/>
                    </a:lnTo>
                    <a:lnTo>
                      <a:pt x="10097" y="8491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Freeform 79"/>
              <p:cNvSpPr/>
              <p:nvPr/>
            </p:nvSpPr>
            <p:spPr>
              <a:xfrm>
                <a:off x="979883" y="1248003"/>
                <a:ext cx="89195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Freeform 80"/>
              <p:cNvSpPr/>
              <p:nvPr/>
            </p:nvSpPr>
            <p:spPr>
              <a:xfrm>
                <a:off x="1157646" y="1070162"/>
                <a:ext cx="89195" cy="801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" y="20407"/>
                    </a:moveTo>
                    <a:cubicBezTo>
                      <a:pt x="151" y="21062"/>
                      <a:pt x="4985" y="21600"/>
                      <a:pt x="10875" y="21600"/>
                    </a:cubicBezTo>
                    <a:cubicBezTo>
                      <a:pt x="16766" y="21600"/>
                      <a:pt x="21600" y="21062"/>
                      <a:pt x="21600" y="20407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0" y="204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Freeform 81"/>
              <p:cNvSpPr/>
              <p:nvPr/>
            </p:nvSpPr>
            <p:spPr>
              <a:xfrm>
                <a:off x="1246840" y="1068914"/>
                <a:ext cx="598161" cy="776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214"/>
                    </a:moveTo>
                    <a:lnTo>
                      <a:pt x="8469" y="12214"/>
                    </a:lnTo>
                    <a:lnTo>
                      <a:pt x="8469" y="21236"/>
                    </a:lnTo>
                    <a:cubicBezTo>
                      <a:pt x="8469" y="21427"/>
                      <a:pt x="8672" y="21600"/>
                      <a:pt x="8942" y="21600"/>
                    </a:cubicBezTo>
                    <a:cubicBezTo>
                      <a:pt x="9212" y="21600"/>
                      <a:pt x="9415" y="21444"/>
                      <a:pt x="9415" y="21236"/>
                    </a:cubicBezTo>
                    <a:lnTo>
                      <a:pt x="9415" y="12214"/>
                    </a:lnTo>
                    <a:lnTo>
                      <a:pt x="21127" y="12214"/>
                    </a:lnTo>
                    <a:cubicBezTo>
                      <a:pt x="21375" y="12214"/>
                      <a:pt x="21600" y="12058"/>
                      <a:pt x="21600" y="11850"/>
                    </a:cubicBezTo>
                    <a:cubicBezTo>
                      <a:pt x="21600" y="11641"/>
                      <a:pt x="21397" y="11485"/>
                      <a:pt x="21127" y="11485"/>
                    </a:cubicBezTo>
                    <a:lnTo>
                      <a:pt x="9415" y="11485"/>
                    </a:lnTo>
                    <a:lnTo>
                      <a:pt x="9415" y="0"/>
                    </a:lnTo>
                    <a:lnTo>
                      <a:pt x="8491" y="0"/>
                    </a:lnTo>
                    <a:lnTo>
                      <a:pt x="8491" y="11485"/>
                    </a:lnTo>
                    <a:lnTo>
                      <a:pt x="0" y="11485"/>
                    </a:lnTo>
                    <a:lnTo>
                      <a:pt x="0" y="12214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Freeform 82"/>
              <p:cNvSpPr/>
              <p:nvPr/>
            </p:nvSpPr>
            <p:spPr>
              <a:xfrm>
                <a:off x="890690" y="1482627"/>
                <a:ext cx="267581" cy="25585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Freeform 83"/>
              <p:cNvSpPr/>
              <p:nvPr/>
            </p:nvSpPr>
            <p:spPr>
              <a:xfrm>
                <a:off x="801496" y="1070162"/>
                <a:ext cx="266958" cy="801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17" y="0"/>
                    </a:moveTo>
                    <a:lnTo>
                      <a:pt x="0" y="0"/>
                    </a:lnTo>
                    <a:lnTo>
                      <a:pt x="0" y="18003"/>
                    </a:lnTo>
                    <a:cubicBezTo>
                      <a:pt x="0" y="19986"/>
                      <a:pt x="4845" y="21600"/>
                      <a:pt x="10800" y="21600"/>
                    </a:cubicBezTo>
                    <a:cubicBezTo>
                      <a:pt x="16755" y="21600"/>
                      <a:pt x="21600" y="19986"/>
                      <a:pt x="21600" y="18003"/>
                    </a:cubicBezTo>
                    <a:lnTo>
                      <a:pt x="21600" y="11800"/>
                    </a:lnTo>
                    <a:lnTo>
                      <a:pt x="14383" y="11800"/>
                    </a:lnTo>
                    <a:lnTo>
                      <a:pt x="14383" y="18003"/>
                    </a:lnTo>
                    <a:cubicBezTo>
                      <a:pt x="14383" y="18658"/>
                      <a:pt x="12768" y="19196"/>
                      <a:pt x="10800" y="19196"/>
                    </a:cubicBezTo>
                    <a:cubicBezTo>
                      <a:pt x="8832" y="19196"/>
                      <a:pt x="7217" y="18658"/>
                      <a:pt x="7217" y="18003"/>
                    </a:cubicBezTo>
                    <a:lnTo>
                      <a:pt x="72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Freeform 84"/>
              <p:cNvSpPr/>
              <p:nvPr/>
            </p:nvSpPr>
            <p:spPr>
              <a:xfrm>
                <a:off x="1158270" y="389377"/>
                <a:ext cx="89195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Freeform 85"/>
              <p:cNvSpPr/>
              <p:nvPr/>
            </p:nvSpPr>
            <p:spPr>
              <a:xfrm>
                <a:off x="801496" y="389377"/>
                <a:ext cx="89194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Freeform 86"/>
              <p:cNvSpPr/>
              <p:nvPr/>
            </p:nvSpPr>
            <p:spPr>
              <a:xfrm>
                <a:off x="24949" y="26207"/>
                <a:ext cx="598161" cy="776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86"/>
                    </a:moveTo>
                    <a:lnTo>
                      <a:pt x="13131" y="9386"/>
                    </a:lnTo>
                    <a:lnTo>
                      <a:pt x="13131" y="364"/>
                    </a:lnTo>
                    <a:cubicBezTo>
                      <a:pt x="13131" y="174"/>
                      <a:pt x="12928" y="0"/>
                      <a:pt x="12658" y="0"/>
                    </a:cubicBezTo>
                    <a:cubicBezTo>
                      <a:pt x="12410" y="0"/>
                      <a:pt x="12185" y="156"/>
                      <a:pt x="12185" y="364"/>
                    </a:cubicBezTo>
                    <a:lnTo>
                      <a:pt x="12185" y="9386"/>
                    </a:lnTo>
                    <a:lnTo>
                      <a:pt x="473" y="9386"/>
                    </a:lnTo>
                    <a:cubicBezTo>
                      <a:pt x="225" y="9386"/>
                      <a:pt x="0" y="9542"/>
                      <a:pt x="0" y="9750"/>
                    </a:cubicBezTo>
                    <a:cubicBezTo>
                      <a:pt x="0" y="9941"/>
                      <a:pt x="203" y="10115"/>
                      <a:pt x="473" y="10115"/>
                    </a:cubicBezTo>
                    <a:lnTo>
                      <a:pt x="12185" y="10115"/>
                    </a:lnTo>
                    <a:lnTo>
                      <a:pt x="12185" y="21600"/>
                    </a:lnTo>
                    <a:lnTo>
                      <a:pt x="13109" y="21600"/>
                    </a:lnTo>
                    <a:lnTo>
                      <a:pt x="13109" y="10115"/>
                    </a:lnTo>
                    <a:lnTo>
                      <a:pt x="21600" y="10115"/>
                    </a:lnTo>
                    <a:lnTo>
                      <a:pt x="21600" y="9386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Freeform 87"/>
              <p:cNvSpPr/>
              <p:nvPr/>
            </p:nvSpPr>
            <p:spPr>
              <a:xfrm>
                <a:off x="1067829" y="25584"/>
                <a:ext cx="776547" cy="598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3" y="13131"/>
                    </a:moveTo>
                    <a:lnTo>
                      <a:pt x="11503" y="21600"/>
                    </a:lnTo>
                    <a:lnTo>
                      <a:pt x="12214" y="21600"/>
                    </a:lnTo>
                    <a:lnTo>
                      <a:pt x="12214" y="13131"/>
                    </a:lnTo>
                    <a:lnTo>
                      <a:pt x="21236" y="13131"/>
                    </a:lnTo>
                    <a:cubicBezTo>
                      <a:pt x="21427" y="13131"/>
                      <a:pt x="21600" y="12928"/>
                      <a:pt x="21600" y="12658"/>
                    </a:cubicBezTo>
                    <a:cubicBezTo>
                      <a:pt x="21600" y="12410"/>
                      <a:pt x="21444" y="12185"/>
                      <a:pt x="21236" y="12185"/>
                    </a:cubicBezTo>
                    <a:lnTo>
                      <a:pt x="12214" y="12185"/>
                    </a:lnTo>
                    <a:lnTo>
                      <a:pt x="12214" y="473"/>
                    </a:lnTo>
                    <a:cubicBezTo>
                      <a:pt x="12214" y="225"/>
                      <a:pt x="12058" y="0"/>
                      <a:pt x="11850" y="0"/>
                    </a:cubicBezTo>
                    <a:cubicBezTo>
                      <a:pt x="11641" y="0"/>
                      <a:pt x="11485" y="203"/>
                      <a:pt x="11485" y="473"/>
                    </a:cubicBezTo>
                    <a:lnTo>
                      <a:pt x="11485" y="12185"/>
                    </a:lnTo>
                    <a:lnTo>
                      <a:pt x="0" y="12185"/>
                    </a:lnTo>
                    <a:lnTo>
                      <a:pt x="0" y="13109"/>
                    </a:lnTo>
                    <a:lnTo>
                      <a:pt x="11503" y="13109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Freeform 88"/>
              <p:cNvSpPr/>
              <p:nvPr/>
            </p:nvSpPr>
            <p:spPr>
              <a:xfrm>
                <a:off x="979883" y="-1"/>
                <a:ext cx="266959" cy="80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00"/>
                    </a:moveTo>
                    <a:lnTo>
                      <a:pt x="21600" y="3597"/>
                    </a:lnTo>
                    <a:cubicBezTo>
                      <a:pt x="21600" y="1614"/>
                      <a:pt x="16755" y="0"/>
                      <a:pt x="10800" y="0"/>
                    </a:cubicBezTo>
                    <a:cubicBezTo>
                      <a:pt x="4845" y="0"/>
                      <a:pt x="0" y="1614"/>
                      <a:pt x="0" y="3597"/>
                    </a:cubicBezTo>
                    <a:lnTo>
                      <a:pt x="0" y="21600"/>
                    </a:lnTo>
                    <a:lnTo>
                      <a:pt x="7217" y="21600"/>
                    </a:lnTo>
                    <a:lnTo>
                      <a:pt x="7217" y="3597"/>
                    </a:lnTo>
                    <a:cubicBezTo>
                      <a:pt x="7217" y="2942"/>
                      <a:pt x="8832" y="2404"/>
                      <a:pt x="10800" y="2404"/>
                    </a:cubicBezTo>
                    <a:cubicBezTo>
                      <a:pt x="12768" y="2404"/>
                      <a:pt x="14383" y="2942"/>
                      <a:pt x="14383" y="3597"/>
                    </a:cubicBezTo>
                    <a:lnTo>
                      <a:pt x="14383" y="9800"/>
                    </a:lnTo>
                    <a:lnTo>
                      <a:pt x="21600" y="9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Freeform 89"/>
              <p:cNvSpPr/>
              <p:nvPr/>
            </p:nvSpPr>
            <p:spPr>
              <a:xfrm>
                <a:off x="712301" y="363793"/>
                <a:ext cx="267582" cy="25585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Freeform 90"/>
              <p:cNvSpPr/>
              <p:nvPr/>
            </p:nvSpPr>
            <p:spPr>
              <a:xfrm>
                <a:off x="623732" y="-1"/>
                <a:ext cx="266958" cy="80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00"/>
                    </a:moveTo>
                    <a:lnTo>
                      <a:pt x="21600" y="3597"/>
                    </a:lnTo>
                    <a:cubicBezTo>
                      <a:pt x="21600" y="1614"/>
                      <a:pt x="16755" y="0"/>
                      <a:pt x="10800" y="0"/>
                    </a:cubicBezTo>
                    <a:cubicBezTo>
                      <a:pt x="4845" y="0"/>
                      <a:pt x="0" y="1614"/>
                      <a:pt x="0" y="3597"/>
                    </a:cubicBezTo>
                    <a:lnTo>
                      <a:pt x="0" y="21600"/>
                    </a:lnTo>
                    <a:lnTo>
                      <a:pt x="7217" y="21600"/>
                    </a:lnTo>
                    <a:lnTo>
                      <a:pt x="7217" y="3597"/>
                    </a:lnTo>
                    <a:cubicBezTo>
                      <a:pt x="7217" y="2942"/>
                      <a:pt x="8832" y="2404"/>
                      <a:pt x="10800" y="2404"/>
                    </a:cubicBezTo>
                    <a:cubicBezTo>
                      <a:pt x="12768" y="2404"/>
                      <a:pt x="14383" y="2942"/>
                      <a:pt x="14383" y="3597"/>
                    </a:cubicBezTo>
                    <a:lnTo>
                      <a:pt x="14383" y="9800"/>
                    </a:lnTo>
                    <a:lnTo>
                      <a:pt x="21600" y="9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Freeform 91"/>
              <p:cNvSpPr/>
              <p:nvPr/>
            </p:nvSpPr>
            <p:spPr>
              <a:xfrm>
                <a:off x="1158270" y="713233"/>
                <a:ext cx="89195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Freeform 92"/>
              <p:cNvSpPr/>
              <p:nvPr/>
            </p:nvSpPr>
            <p:spPr>
              <a:xfrm>
                <a:off x="801496" y="713233"/>
                <a:ext cx="89194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Freeform 93"/>
              <p:cNvSpPr/>
              <p:nvPr/>
            </p:nvSpPr>
            <p:spPr>
              <a:xfrm>
                <a:off x="979883" y="891698"/>
                <a:ext cx="89195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Freeform 94"/>
              <p:cNvSpPr/>
              <p:nvPr/>
            </p:nvSpPr>
            <p:spPr>
              <a:xfrm>
                <a:off x="623108" y="891698"/>
                <a:ext cx="89194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Freeform 95"/>
              <p:cNvSpPr/>
              <p:nvPr/>
            </p:nvSpPr>
            <p:spPr>
              <a:xfrm>
                <a:off x="363012" y="891698"/>
                <a:ext cx="25574" cy="267698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Freeform 96"/>
              <p:cNvSpPr/>
              <p:nvPr/>
            </p:nvSpPr>
            <p:spPr>
              <a:xfrm>
                <a:off x="1481364" y="713233"/>
                <a:ext cx="25574" cy="267698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2" name="Rectangle 33"/>
          <p:cNvSpPr/>
          <p:nvPr/>
        </p:nvSpPr>
        <p:spPr>
          <a:xfrm>
            <a:off x="15478897" y="6828611"/>
            <a:ext cx="19535849" cy="22618537"/>
          </a:xfrm>
          <a:prstGeom prst="roundRect">
            <a:avLst>
              <a:gd name="adj" fmla="val 4886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ff</a:t>
            </a:r>
            <a:endParaRPr lang="en-US" dirty="0"/>
          </a:p>
        </p:txBody>
      </p:sp>
      <p:sp>
        <p:nvSpPr>
          <p:cNvPr id="153" name="Rectangle 33"/>
          <p:cNvSpPr/>
          <p:nvPr/>
        </p:nvSpPr>
        <p:spPr>
          <a:xfrm>
            <a:off x="3241350" y="6912254"/>
            <a:ext cx="11988294" cy="5969185"/>
          </a:xfrm>
          <a:prstGeom prst="roundRect">
            <a:avLst>
              <a:gd name="adj" fmla="val 9869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Text Placeholder 239"/>
          <p:cNvSpPr txBox="1"/>
          <p:nvPr/>
        </p:nvSpPr>
        <p:spPr>
          <a:xfrm>
            <a:off x="3428369" y="7299611"/>
            <a:ext cx="1148643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r>
              <a:rPr lang="en-US" dirty="0">
                <a:latin typeface="+mn-lt"/>
              </a:rPr>
              <a:t>LEGISLATIVE ADVOCACY GOALS</a:t>
            </a:r>
            <a:endParaRPr dirty="0">
              <a:latin typeface="+mn-lt"/>
            </a:endParaRPr>
          </a:p>
        </p:txBody>
      </p:sp>
      <p:sp>
        <p:nvSpPr>
          <p:cNvPr id="155" name="Rectangle 33"/>
          <p:cNvSpPr/>
          <p:nvPr/>
        </p:nvSpPr>
        <p:spPr>
          <a:xfrm>
            <a:off x="3127456" y="13116063"/>
            <a:ext cx="11988293" cy="5406749"/>
          </a:xfrm>
          <a:prstGeom prst="roundRect">
            <a:avLst>
              <a:gd name="adj" fmla="val 4886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6" name="Text Placeholder 239"/>
          <p:cNvSpPr txBox="1"/>
          <p:nvPr/>
        </p:nvSpPr>
        <p:spPr>
          <a:xfrm>
            <a:off x="6001157" y="13546611"/>
            <a:ext cx="562980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/>
            </a:lvl1pPr>
          </a:lstStyle>
          <a:p>
            <a:r>
              <a:rPr dirty="0">
                <a:latin typeface="+mn-lt"/>
              </a:rPr>
              <a:t>PARTNERS</a:t>
            </a:r>
            <a:r>
              <a:rPr lang="en-US" dirty="0">
                <a:latin typeface="+mn-lt"/>
              </a:rPr>
              <a:t>HIPS</a:t>
            </a:r>
            <a:endParaRPr sz="5700" dirty="0">
              <a:solidFill>
                <a:srgbClr val="888888"/>
              </a:solidFill>
              <a:latin typeface="+mn-lt"/>
            </a:endParaRPr>
          </a:p>
        </p:txBody>
      </p:sp>
      <p:sp>
        <p:nvSpPr>
          <p:cNvPr id="158" name="Rectangle 33"/>
          <p:cNvSpPr/>
          <p:nvPr/>
        </p:nvSpPr>
        <p:spPr>
          <a:xfrm>
            <a:off x="35246360" y="6887713"/>
            <a:ext cx="12309299" cy="16384721"/>
          </a:xfrm>
          <a:prstGeom prst="roundRect">
            <a:avLst>
              <a:gd name="adj" fmla="val 9869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https://owa.hitchcock.org/OWA/service.svc/s/GetFileAttachment?id=AAMkADMyYTBmZDBmLTBjYzYtNDFkYy1hM2IzLWNhODljMjcwMTlhMQBGAAAAAACJ7fNh3tUySZzN6ksyCTz+BwD1WOP/dsuwS5kACpOsFXKMAAAAAAEMAAD1WOP/dsuwS5kACpOsFXKMAAEMTYe7AAABEgAQAHGhIq4nyCRAtsIkERHZgzM=&amp;X-OWA-CANARY=Bg_dhfBQTEK4cn8PycmYK9BHDS13ttwIJ2TR-H4iFS09Ff50kU_kfUwxDnTtYqqn5IvN87m5OkA.&amp;isImagePreview=True</a:t>
            </a:r>
          </a:p>
        </p:txBody>
      </p:sp>
      <p:sp>
        <p:nvSpPr>
          <p:cNvPr id="160" name="Rectangle 33"/>
          <p:cNvSpPr/>
          <p:nvPr/>
        </p:nvSpPr>
        <p:spPr>
          <a:xfrm>
            <a:off x="35259643" y="23322616"/>
            <a:ext cx="12296016" cy="6124532"/>
          </a:xfrm>
          <a:prstGeom prst="roundRect">
            <a:avLst>
              <a:gd name="adj" fmla="val 9869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4000" dirty="0">
              <a:latin typeface="+mn-lt"/>
            </a:endParaRPr>
          </a:p>
        </p:txBody>
      </p:sp>
      <p:sp>
        <p:nvSpPr>
          <p:cNvPr id="161" name="TextBox 134"/>
          <p:cNvSpPr txBox="1"/>
          <p:nvPr/>
        </p:nvSpPr>
        <p:spPr>
          <a:xfrm>
            <a:off x="34120028" y="7495123"/>
            <a:ext cx="1163427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endParaRPr dirty="0"/>
          </a:p>
        </p:txBody>
      </p:sp>
      <p:sp>
        <p:nvSpPr>
          <p:cNvPr id="163" name="TextBox 140"/>
          <p:cNvSpPr txBox="1"/>
          <p:nvPr/>
        </p:nvSpPr>
        <p:spPr>
          <a:xfrm>
            <a:off x="36110601" y="23503278"/>
            <a:ext cx="100448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/>
            </a:lvl1pPr>
          </a:lstStyle>
          <a:p>
            <a:r>
              <a:rPr lang="en-US" dirty="0">
                <a:latin typeface="Helvetica Neue"/>
              </a:rPr>
              <a:t>HOW TO GET INVOLVED</a:t>
            </a:r>
            <a:endParaRPr dirty="0">
              <a:latin typeface="Helvetica Neue"/>
            </a:endParaRPr>
          </a:p>
        </p:txBody>
      </p:sp>
      <p:sp>
        <p:nvSpPr>
          <p:cNvPr id="164" name="TextBox 143"/>
          <p:cNvSpPr txBox="1"/>
          <p:nvPr/>
        </p:nvSpPr>
        <p:spPr>
          <a:xfrm>
            <a:off x="13046386" y="29530792"/>
            <a:ext cx="59679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66" name="Text Placeholder 290"/>
          <p:cNvSpPr txBox="1"/>
          <p:nvPr/>
        </p:nvSpPr>
        <p:spPr>
          <a:xfrm>
            <a:off x="6406460" y="3979243"/>
            <a:ext cx="36735006" cy="107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 defTabSz="4389120">
              <a:lnSpc>
                <a:spcPct val="90000"/>
              </a:lnSpc>
              <a:spcBef>
                <a:spcPts val="4800"/>
              </a:spcBef>
              <a:defRPr sz="6000">
                <a:solidFill>
                  <a:srgbClr val="FFFFFF"/>
                </a:solidFill>
              </a:defRPr>
            </a:pPr>
            <a:endParaRPr baseline="30000" dirty="0"/>
          </a:p>
        </p:txBody>
      </p:sp>
      <p:sp>
        <p:nvSpPr>
          <p:cNvPr id="167" name="Text Placeholder 291"/>
          <p:cNvSpPr txBox="1"/>
          <p:nvPr/>
        </p:nvSpPr>
        <p:spPr>
          <a:xfrm>
            <a:off x="15205669" y="4476913"/>
            <a:ext cx="28708428" cy="210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389120">
              <a:lnSpc>
                <a:spcPct val="90000"/>
              </a:lnSpc>
              <a:spcBef>
                <a:spcPts val="4800"/>
              </a:spcBef>
              <a:defRPr sz="4400" baseline="30000">
                <a:solidFill>
                  <a:srgbClr val="FFFFFF"/>
                </a:solidFill>
              </a:defRPr>
            </a:pPr>
            <a:r>
              <a:rPr lang="en-US" sz="8500" dirty="0"/>
              <a:t>Kathy Stocker, Ava Hawkes, Sue Tanski, M.D., Steven Chapman, M.D.</a:t>
            </a:r>
            <a:endParaRPr sz="8500" baseline="31343" dirty="0"/>
          </a:p>
          <a:p>
            <a:pPr defTabSz="4389120">
              <a:lnSpc>
                <a:spcPct val="90000"/>
              </a:lnSpc>
              <a:spcBef>
                <a:spcPts val="4800"/>
              </a:spcBef>
              <a:defRPr sz="4400" b="1">
                <a:solidFill>
                  <a:srgbClr val="FFFFFF"/>
                </a:solidFill>
              </a:defRPr>
            </a:pPr>
            <a:r>
              <a:rPr dirty="0"/>
              <a:t> </a:t>
            </a:r>
            <a:r>
              <a:rPr lang="en-US" dirty="0"/>
              <a:t>,</a:t>
            </a:r>
            <a:endParaRPr dirty="0"/>
          </a:p>
        </p:txBody>
      </p:sp>
      <p:sp>
        <p:nvSpPr>
          <p:cNvPr id="168" name="Text Placeholder 292"/>
          <p:cNvSpPr txBox="1"/>
          <p:nvPr/>
        </p:nvSpPr>
        <p:spPr>
          <a:xfrm>
            <a:off x="8069428" y="2326513"/>
            <a:ext cx="33668463" cy="134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 defTabSz="3862425">
              <a:lnSpc>
                <a:spcPct val="90000"/>
              </a:lnSpc>
              <a:spcBef>
                <a:spcPts val="4200"/>
              </a:spcBef>
              <a:defRPr sz="8448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Voices for Change:  NH Legislative Advocacy</a:t>
            </a:r>
          </a:p>
        </p:txBody>
      </p:sp>
      <p:sp>
        <p:nvSpPr>
          <p:cNvPr id="169" name="Rectangle 33"/>
          <p:cNvSpPr/>
          <p:nvPr/>
        </p:nvSpPr>
        <p:spPr>
          <a:xfrm>
            <a:off x="3193514" y="18856589"/>
            <a:ext cx="12170423" cy="10520746"/>
          </a:xfrm>
          <a:prstGeom prst="roundRect">
            <a:avLst>
              <a:gd name="adj" fmla="val 4886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Observation of actual hearings and processes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Testifying on bills related to pediatric health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Meeting with legislators and the governor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Debriefing sessions to discuss experience</a:t>
            </a:r>
            <a:endParaRPr lang="en-US" dirty="0"/>
          </a:p>
        </p:txBody>
      </p:sp>
      <p:pic>
        <p:nvPicPr>
          <p:cNvPr id="171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2452" y="2146420"/>
            <a:ext cx="3511326" cy="4363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Picture 2"/>
          <p:cNvGrpSpPr/>
          <p:nvPr/>
        </p:nvGrpSpPr>
        <p:grpSpPr>
          <a:xfrm>
            <a:off x="20525599" y="29979878"/>
            <a:ext cx="8504202" cy="2092150"/>
            <a:chOff x="0" y="0"/>
            <a:chExt cx="8504200" cy="2092149"/>
          </a:xfrm>
        </p:grpSpPr>
        <p:sp>
          <p:nvSpPr>
            <p:cNvPr id="172" name="Rectangle"/>
            <p:cNvSpPr/>
            <p:nvPr/>
          </p:nvSpPr>
          <p:spPr>
            <a:xfrm>
              <a:off x="0" y="0"/>
              <a:ext cx="8504201" cy="20921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73" name="image3.png" descr="image3.png"/>
            <p:cNvPicPr>
              <a:picLocks noChangeAspect="1"/>
            </p:cNvPicPr>
            <p:nvPr/>
          </p:nvPicPr>
          <p:blipFill>
            <a:blip r:embed="rId5"/>
            <a:srcRect t="42702" b="33769"/>
            <a:stretch>
              <a:fillRect/>
            </a:stretch>
          </p:blipFill>
          <p:spPr>
            <a:xfrm>
              <a:off x="0" y="0"/>
              <a:ext cx="8504201" cy="2092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-support is needed for babies exposed to substances while in utero…"/>
          <p:cNvSpPr txBox="1"/>
          <p:nvPr/>
        </p:nvSpPr>
        <p:spPr>
          <a:xfrm>
            <a:off x="3746504" y="9323275"/>
            <a:ext cx="9894699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Develop understanding of policy impact on child health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Familiarize with legislative processes and protocols</a:t>
            </a:r>
            <a:endParaRPr lang="en-US" sz="2800" dirty="0">
              <a:effectLst/>
              <a:latin typeface="Helvetica Ne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Enhance skills in crafting persuasive arguments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Practice delivering clear, concise and impactful testimony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Foster collaboration with advocacy organizations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Be A trusted voice on child policy</a:t>
            </a:r>
          </a:p>
        </p:txBody>
      </p:sp>
      <p:sp>
        <p:nvSpPr>
          <p:cNvPr id="177" name="-patients deemed as a part of “Purple Pod”…"/>
          <p:cNvSpPr txBox="1"/>
          <p:nvPr/>
        </p:nvSpPr>
        <p:spPr>
          <a:xfrm>
            <a:off x="3511413" y="15449929"/>
            <a:ext cx="109427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defTabSz="355600">
              <a:buFont typeface="Arial" panose="020B0604020202020204" pitchFamily="34" charset="0"/>
              <a:buChar char="•"/>
              <a:defRPr sz="45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6DA516D-1989-4014-A07F-2926F8070F06}"/>
              </a:ext>
            </a:extLst>
          </p:cNvPr>
          <p:cNvSpPr txBox="1"/>
          <p:nvPr/>
        </p:nvSpPr>
        <p:spPr>
          <a:xfrm>
            <a:off x="35391512" y="8342113"/>
            <a:ext cx="11787381" cy="15358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600" b="1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SB 404 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Relative to expanding child care professionals’ eligibility for the child care scholarship program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		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rovides child care workers with access to the New Hampshire Child Care 	Scholarship program as a proactive approach to addressing the statewide 	child care workforce shortage.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SB 404  - August 2, the Governor signed into law!</a:t>
            </a:r>
            <a:endParaRPr lang="en-US" sz="36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SB 499 – Relative to the </a:t>
            </a:r>
            <a:r>
              <a:rPr lang="en-US" sz="3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supplemental Nutrition Assistance Program and summer EBT. </a:t>
            </a:r>
            <a:endParaRPr lang="en-US" sz="360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Summer EBT program to support families with children eligible for free and reduced price meals, and provision of disaster relief funding and SNAP elderly simplified application project.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SB 499 signed into Law on August 2, 2024</a:t>
            </a:r>
            <a:endParaRPr lang="en-US" sz="36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SB 559 Relative to the NH vaccine Association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solidFill>
                  <a:srgbClr val="3A3A3A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 This bill defines biological projects for purposes of the   	assessment determination </a:t>
            </a:r>
            <a:r>
              <a:rPr lang="en-US" sz="3600" dirty="0">
                <a:solidFill>
                  <a:srgbClr val="3A3A3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by the NH vaccine association. This bill ensures access to the RSV immunization for NH children.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b="1" dirty="0">
                <a:solidFill>
                  <a:srgbClr val="3A3A3A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SB 559 </a:t>
            </a:r>
            <a:r>
              <a:rPr lang="en-US" sz="3600" i="0" dirty="0">
                <a:solidFill>
                  <a:schemeClr val="tx1"/>
                </a:solidFill>
                <a:effectLst/>
                <a:latin typeface="+mn-lt"/>
              </a:rPr>
              <a:t>signed into law by the Governor on July 26</a:t>
            </a:r>
            <a:r>
              <a:rPr lang="en-US" sz="3600" b="0" i="0" dirty="0">
                <a:solidFill>
                  <a:srgbClr val="3A3A3A"/>
                </a:solidFill>
                <a:effectLst/>
                <a:latin typeface="+mn-lt"/>
              </a:rPr>
              <a:t>.</a:t>
            </a:r>
            <a:endParaRPr lang="en-US" sz="3600" dirty="0"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0BA20C4-764C-493B-BB9D-2D01C9500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8577" y="13495729"/>
            <a:ext cx="2087631" cy="2056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BA48B-5CE1-412C-92F0-F2DE0A370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555" y="14947577"/>
            <a:ext cx="2548051" cy="802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345E8-4673-4F69-B3DC-AABF9E693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9754" y="16366857"/>
            <a:ext cx="3473252" cy="802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E125E-482C-4B2D-B698-D7639CC9AF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928" y="14414617"/>
            <a:ext cx="3005025" cy="1205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794F1-9962-4BF3-AB8C-E6F355BB3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5021" y="16553949"/>
            <a:ext cx="1654093" cy="16540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D329D3-2DE8-430F-AB78-3BD522583A87}"/>
              </a:ext>
            </a:extLst>
          </p:cNvPr>
          <p:cNvSpPr txBox="1"/>
          <p:nvPr/>
        </p:nvSpPr>
        <p:spPr>
          <a:xfrm>
            <a:off x="4618345" y="19700751"/>
            <a:ext cx="90831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2024 NH PEDIATRIC ADVOCACY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5551C-C11E-4DD9-8F66-D890C5A12B76}"/>
              </a:ext>
            </a:extLst>
          </p:cNvPr>
          <p:cNvSpPr txBox="1"/>
          <p:nvPr/>
        </p:nvSpPr>
        <p:spPr>
          <a:xfrm>
            <a:off x="37864832" y="6937488"/>
            <a:ext cx="592798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2024 KEY ISSUES/ BILLS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D6A051CA-5A67-4BBE-B04E-6D7F18A231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23068" y="19632502"/>
            <a:ext cx="1893065" cy="1893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6189D-4668-48D1-AB14-7ECA1F68BF6C}"/>
              </a:ext>
            </a:extLst>
          </p:cNvPr>
          <p:cNvSpPr txBox="1"/>
          <p:nvPr/>
        </p:nvSpPr>
        <p:spPr>
          <a:xfrm>
            <a:off x="36066286" y="24471171"/>
            <a:ext cx="10044880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cene3d>
            <a:camera prst="perspective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Contact Steve Chapman, MD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  <a:hlinkClick r:id="rId14"/>
              </a:rPr>
              <a:t>Steven.H.Chapman@hitchcock.org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Engage with Legislators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+mn-lt"/>
              </a:rPr>
              <a:t>Listen to families and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Sign up for New Futures Action Alerts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+mn-lt"/>
              </a:rPr>
              <a:t>Register to Vote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ED9F85-969E-4E9E-92F8-6404BB70F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2216"/>
          <a:stretch/>
        </p:blipFill>
        <p:spPr>
          <a:xfrm>
            <a:off x="16641390" y="16654508"/>
            <a:ext cx="8517795" cy="7634695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4A0CD55A-F0DB-49E7-9F13-DE0B531F0BA7}"/>
              </a:ext>
            </a:extLst>
          </p:cNvPr>
          <p:cNvSpPr txBox="1"/>
          <p:nvPr/>
        </p:nvSpPr>
        <p:spPr>
          <a:xfrm>
            <a:off x="3657478" y="21732401"/>
            <a:ext cx="11335527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Observation of actual hearings, processes and Press Conference on LGBTQ+ Bills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sz="2800" b="1" u="sng" dirty="0">
                <a:latin typeface="+mn-lt"/>
              </a:rPr>
              <a:t>Strategic Prep for Meetings</a:t>
            </a:r>
            <a:r>
              <a:rPr lang="en-US" sz="2800" dirty="0">
                <a:latin typeface="+mn-lt"/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Senator Carson, Senator Prentiss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Governor Sununu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House Health and Human Services Chair Wayne MacDonald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House Minority Leadership Representative Alexis Simpson</a:t>
            </a:r>
            <a:endParaRPr lang="en-US" sz="2800" u="sng" dirty="0">
              <a:latin typeface="+mn-lt"/>
            </a:endParaRPr>
          </a:p>
          <a:p>
            <a:endParaRPr lang="en-US" sz="2800" u="sng" dirty="0">
              <a:latin typeface="+mn-lt"/>
            </a:endParaRPr>
          </a:p>
          <a:p>
            <a:endParaRPr lang="en-US" sz="2800" u="sng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Testifying on bills related to pediatric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Debriefing sessions to discuss experience</a:t>
            </a:r>
          </a:p>
          <a:p>
            <a:endParaRPr lang="en-US" sz="28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0BBA6C-372B-4670-BD64-26FBEF039A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64325" y="16753925"/>
            <a:ext cx="3156568" cy="776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9535CA-CA4F-4061-A5E0-048278E241EF}"/>
              </a:ext>
            </a:extLst>
          </p:cNvPr>
          <p:cNvSpPr txBox="1"/>
          <p:nvPr/>
        </p:nvSpPr>
        <p:spPr>
          <a:xfrm>
            <a:off x="15764665" y="24421921"/>
            <a:ext cx="839082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dirty="0">
                <a:latin typeface="Helvetica Neue"/>
              </a:rPr>
              <a:t>Residents, Faculty and DH Staff</a:t>
            </a:r>
          </a:p>
          <a:p>
            <a:pPr algn="ctr"/>
            <a:r>
              <a:rPr lang="en-US" sz="2000" dirty="0">
                <a:latin typeface="Helvetica Neue"/>
              </a:rPr>
              <a:t>at the State House for </a:t>
            </a:r>
          </a:p>
          <a:p>
            <a:pPr algn="ctr"/>
            <a:r>
              <a:rPr lang="en-US" sz="2000" dirty="0">
                <a:latin typeface="Helvetica Neue"/>
              </a:rPr>
              <a:t>2024 NH Pediatric Legislative Advocacy day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4386E-61D5-4A2B-9F1D-9CF6A76110B6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24721" y="23417956"/>
            <a:ext cx="1881293" cy="18812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1B3EC8-6078-4757-B412-6087033B0E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353276" y="7108278"/>
            <a:ext cx="1915192" cy="19151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1FE68-29F6-4051-82D1-B55E7E1391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120337" y="7098788"/>
            <a:ext cx="2085332" cy="2085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1A068F-8483-4577-BF5F-38451D83B9D1}"/>
              </a:ext>
            </a:extLst>
          </p:cNvPr>
          <p:cNvSpPr txBox="1"/>
          <p:nvPr/>
        </p:nvSpPr>
        <p:spPr>
          <a:xfrm>
            <a:off x="17511200" y="7732613"/>
            <a:ext cx="157444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NH PEDIATRIC LEGISLATIVE  ADVOCACY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4C06E-2F77-4F9C-8BD5-7439AFD6FA2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18222"/>
          <a:stretch/>
        </p:blipFill>
        <p:spPr>
          <a:xfrm>
            <a:off x="26937385" y="16594759"/>
            <a:ext cx="5531942" cy="75396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9D34E-8A4A-4C4A-8330-FD64A20FD682}"/>
              </a:ext>
            </a:extLst>
          </p:cNvPr>
          <p:cNvSpPr txBox="1"/>
          <p:nvPr/>
        </p:nvSpPr>
        <p:spPr>
          <a:xfrm>
            <a:off x="27576718" y="24757878"/>
            <a:ext cx="564837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Calibri"/>
              </a:rPr>
              <a:t>2024 Mock testimony panel- </a:t>
            </a:r>
            <a:r>
              <a:rPr lang="en-US" sz="2000" dirty="0">
                <a:latin typeface="Helvetica Neue"/>
              </a:rPr>
              <a:t>former Senator, Polly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Calibri"/>
              </a:rPr>
              <a:t> Campton, Senator Sue Prentis and Ava Hawkes, Medical Society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CBEAE-1FF5-462B-B927-64E829709714}"/>
              </a:ext>
            </a:extLst>
          </p:cNvPr>
          <p:cNvSpPr txBox="1"/>
          <p:nvPr/>
        </p:nvSpPr>
        <p:spPr>
          <a:xfrm flipH="1">
            <a:off x="16706613" y="26677835"/>
            <a:ext cx="17156578" cy="1754324"/>
          </a:xfrm>
          <a:prstGeom prst="rect">
            <a:avLst/>
          </a:prstGeom>
          <a:noFill/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“Pediatricians see the human face of inequity and systems that just don’t work. </a:t>
            </a:r>
            <a:r>
              <a:rPr lang="en-US" sz="3600" dirty="0">
                <a:latin typeface="+mn-lt"/>
              </a:rPr>
              <a:t>B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y sharing these stories and data with legislators we become powerful agents for change”  - Steve Chapman, MD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75DC0D-D837-4621-8A9F-A056DE59B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8552" t="7996" r="5709" b="11290"/>
          <a:stretch/>
        </p:blipFill>
        <p:spPr>
          <a:xfrm>
            <a:off x="37005414" y="28116030"/>
            <a:ext cx="1306637" cy="1089616"/>
          </a:xfrm>
          <a:prstGeom prst="flowChartProcess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7F7876-3B7C-49A9-805F-296411B52162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44444184" y="18856589"/>
            <a:ext cx="1413343" cy="20015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z="19050">
            <a:bevelT w="139700" h="139700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99C762-1B3E-4E93-A9AD-CA5395AEDC3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9052" b="20643"/>
          <a:stretch/>
        </p:blipFill>
        <p:spPr>
          <a:xfrm>
            <a:off x="15875749" y="8902625"/>
            <a:ext cx="18280180" cy="70705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3DEF2A-5B0F-49E6-AD48-222DDADD31DD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5420" t="8348" r="8462" b="13671"/>
          <a:stretch/>
        </p:blipFill>
        <p:spPr>
          <a:xfrm>
            <a:off x="42620864" y="26560396"/>
            <a:ext cx="1041203" cy="994601"/>
          </a:xfrm>
          <a:prstGeom prst="rect">
            <a:avLst/>
          </a:prstGeom>
          <a:ln>
            <a:noFill/>
          </a:ln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405B9B32-9952-41B8-B1F4-62D10E970EE3}"/>
              </a:ext>
            </a:extLst>
          </p:cNvPr>
          <p:cNvSpPr txBox="1"/>
          <p:nvPr/>
        </p:nvSpPr>
        <p:spPr>
          <a:xfrm>
            <a:off x="10737680" y="17772150"/>
            <a:ext cx="363814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DH Government Relations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1856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67"/>
          <p:cNvSpPr/>
          <p:nvPr/>
        </p:nvSpPr>
        <p:spPr>
          <a:xfrm>
            <a:off x="954958" y="57149"/>
            <a:ext cx="565787" cy="32918401"/>
          </a:xfrm>
          <a:prstGeom prst="rect">
            <a:avLst/>
          </a:prstGeom>
          <a:solidFill>
            <a:srgbClr val="E35DB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Rectangle 68"/>
          <p:cNvSpPr/>
          <p:nvPr/>
        </p:nvSpPr>
        <p:spPr>
          <a:xfrm>
            <a:off x="47996763" y="57149"/>
            <a:ext cx="565788" cy="32918401"/>
          </a:xfrm>
          <a:prstGeom prst="rect">
            <a:avLst/>
          </a:prstGeom>
          <a:solidFill>
            <a:srgbClr val="FF8F1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Rectangle 69"/>
          <p:cNvSpPr/>
          <p:nvPr/>
        </p:nvSpPr>
        <p:spPr>
          <a:xfrm rot="16200000">
            <a:off x="24364957" y="-23260041"/>
            <a:ext cx="647691" cy="49377607"/>
          </a:xfrm>
          <a:prstGeom prst="rect">
            <a:avLst/>
          </a:prstGeom>
          <a:solidFill>
            <a:srgbClr val="6ECEB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Rectangle 70"/>
          <p:cNvSpPr/>
          <p:nvPr/>
        </p:nvSpPr>
        <p:spPr>
          <a:xfrm>
            <a:off x="2198707" y="57149"/>
            <a:ext cx="565787" cy="32918401"/>
          </a:xfrm>
          <a:prstGeom prst="rect">
            <a:avLst/>
          </a:prstGeom>
          <a:solidFill>
            <a:srgbClr val="78BE2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8" name="Picture 71" descr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0529" y="29885850"/>
            <a:ext cx="6225566" cy="19311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aphic 2"/>
          <p:cNvGrpSpPr/>
          <p:nvPr/>
        </p:nvGrpSpPr>
        <p:grpSpPr>
          <a:xfrm>
            <a:off x="3371504" y="29949548"/>
            <a:ext cx="8447205" cy="1872006"/>
            <a:chOff x="0" y="0"/>
            <a:chExt cx="8447204" cy="1872004"/>
          </a:xfrm>
        </p:grpSpPr>
        <p:grpSp>
          <p:nvGrpSpPr>
            <p:cNvPr id="127" name="Graphic 2"/>
            <p:cNvGrpSpPr/>
            <p:nvPr/>
          </p:nvGrpSpPr>
          <p:grpSpPr>
            <a:xfrm>
              <a:off x="2179320" y="207168"/>
              <a:ext cx="6267885" cy="1475765"/>
              <a:chOff x="0" y="0"/>
              <a:chExt cx="6267883" cy="1475763"/>
            </a:xfrm>
          </p:grpSpPr>
          <p:grpSp>
            <p:nvGrpSpPr>
              <p:cNvPr id="108" name="Graphic 2"/>
              <p:cNvGrpSpPr/>
              <p:nvPr/>
            </p:nvGrpSpPr>
            <p:grpSpPr>
              <a:xfrm>
                <a:off x="0" y="0"/>
                <a:ext cx="4433489" cy="605906"/>
                <a:chOff x="0" y="0"/>
                <a:chExt cx="4433488" cy="605905"/>
              </a:xfrm>
            </p:grpSpPr>
            <p:sp>
              <p:nvSpPr>
                <p:cNvPr id="99" name="Freeform 116"/>
                <p:cNvSpPr/>
                <p:nvPr/>
              </p:nvSpPr>
              <p:spPr>
                <a:xfrm>
                  <a:off x="0" y="-1"/>
                  <a:ext cx="539529" cy="5996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5" y="20499"/>
                      </a:moveTo>
                      <a:lnTo>
                        <a:pt x="1598" y="20499"/>
                      </a:lnTo>
                      <a:cubicBezTo>
                        <a:pt x="2172" y="20499"/>
                        <a:pt x="2772" y="19937"/>
                        <a:pt x="2772" y="19442"/>
                      </a:cubicBezTo>
                      <a:lnTo>
                        <a:pt x="2772" y="2225"/>
                      </a:lnTo>
                      <a:cubicBezTo>
                        <a:pt x="2772" y="1731"/>
                        <a:pt x="2197" y="1146"/>
                        <a:pt x="1598" y="1146"/>
                      </a:cubicBezTo>
                      <a:lnTo>
                        <a:pt x="25" y="1146"/>
                      </a:lnTo>
                      <a:lnTo>
                        <a:pt x="25" y="0"/>
                      </a:lnTo>
                      <a:lnTo>
                        <a:pt x="9439" y="0"/>
                      </a:lnTo>
                      <a:cubicBezTo>
                        <a:pt x="17355" y="0"/>
                        <a:pt x="21600" y="3124"/>
                        <a:pt x="21600" y="10766"/>
                      </a:cubicBezTo>
                      <a:cubicBezTo>
                        <a:pt x="21600" y="18386"/>
                        <a:pt x="17355" y="21600"/>
                        <a:pt x="9364" y="21600"/>
                      </a:cubicBezTo>
                      <a:lnTo>
                        <a:pt x="0" y="21600"/>
                      </a:lnTo>
                      <a:lnTo>
                        <a:pt x="0" y="20499"/>
                      </a:lnTo>
                      <a:close/>
                      <a:moveTo>
                        <a:pt x="9389" y="20409"/>
                      </a:moveTo>
                      <a:cubicBezTo>
                        <a:pt x="16206" y="20409"/>
                        <a:pt x="19452" y="17756"/>
                        <a:pt x="19452" y="10811"/>
                      </a:cubicBezTo>
                      <a:cubicBezTo>
                        <a:pt x="19452" y="3844"/>
                        <a:pt x="16206" y="1214"/>
                        <a:pt x="9389" y="1214"/>
                      </a:cubicBezTo>
                      <a:lnTo>
                        <a:pt x="4894" y="1214"/>
                      </a:lnTo>
                      <a:lnTo>
                        <a:pt x="4894" y="20409"/>
                      </a:lnTo>
                      <a:lnTo>
                        <a:pt x="9389" y="204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Freeform 117"/>
                <p:cNvSpPr/>
                <p:nvPr/>
              </p:nvSpPr>
              <p:spPr>
                <a:xfrm>
                  <a:off x="624355" y="148511"/>
                  <a:ext cx="401685" cy="4549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71" extrusionOk="0">
                      <a:moveTo>
                        <a:pt x="0" y="15445"/>
                      </a:moveTo>
                      <a:cubicBezTo>
                        <a:pt x="0" y="11185"/>
                        <a:pt x="3991" y="9261"/>
                        <a:pt x="9559" y="9261"/>
                      </a:cubicBezTo>
                      <a:cubicBezTo>
                        <a:pt x="11907" y="9261"/>
                        <a:pt x="13919" y="9468"/>
                        <a:pt x="15831" y="9912"/>
                      </a:cubicBezTo>
                      <a:lnTo>
                        <a:pt x="15831" y="6095"/>
                      </a:lnTo>
                      <a:cubicBezTo>
                        <a:pt x="15831" y="2693"/>
                        <a:pt x="13483" y="1657"/>
                        <a:pt x="10096" y="1657"/>
                      </a:cubicBezTo>
                      <a:cubicBezTo>
                        <a:pt x="6540" y="1657"/>
                        <a:pt x="4293" y="2663"/>
                        <a:pt x="2918" y="3758"/>
                      </a:cubicBezTo>
                      <a:lnTo>
                        <a:pt x="1576" y="3758"/>
                      </a:lnTo>
                      <a:lnTo>
                        <a:pt x="1576" y="1775"/>
                      </a:lnTo>
                      <a:cubicBezTo>
                        <a:pt x="3455" y="829"/>
                        <a:pt x="6306" y="0"/>
                        <a:pt x="10330" y="0"/>
                      </a:cubicBezTo>
                      <a:cubicBezTo>
                        <a:pt x="15194" y="0"/>
                        <a:pt x="18514" y="1332"/>
                        <a:pt x="18514" y="5888"/>
                      </a:cubicBezTo>
                      <a:lnTo>
                        <a:pt x="18514" y="18197"/>
                      </a:lnTo>
                      <a:cubicBezTo>
                        <a:pt x="18514" y="19470"/>
                        <a:pt x="19118" y="19973"/>
                        <a:pt x="20393" y="19973"/>
                      </a:cubicBezTo>
                      <a:cubicBezTo>
                        <a:pt x="20929" y="19973"/>
                        <a:pt x="21600" y="19854"/>
                        <a:pt x="21600" y="19854"/>
                      </a:cubicBezTo>
                      <a:lnTo>
                        <a:pt x="21600" y="21186"/>
                      </a:lnTo>
                      <a:cubicBezTo>
                        <a:pt x="21332" y="21304"/>
                        <a:pt x="20493" y="21541"/>
                        <a:pt x="19520" y="21541"/>
                      </a:cubicBezTo>
                      <a:cubicBezTo>
                        <a:pt x="17206" y="21541"/>
                        <a:pt x="15831" y="20683"/>
                        <a:pt x="15831" y="18700"/>
                      </a:cubicBezTo>
                      <a:lnTo>
                        <a:pt x="15831" y="18256"/>
                      </a:lnTo>
                      <a:cubicBezTo>
                        <a:pt x="13986" y="20298"/>
                        <a:pt x="11504" y="21570"/>
                        <a:pt x="7949" y="21570"/>
                      </a:cubicBezTo>
                      <a:cubicBezTo>
                        <a:pt x="3220" y="21600"/>
                        <a:pt x="0" y="19677"/>
                        <a:pt x="0" y="15445"/>
                      </a:cubicBezTo>
                      <a:close/>
                      <a:moveTo>
                        <a:pt x="15831" y="16540"/>
                      </a:moveTo>
                      <a:lnTo>
                        <a:pt x="15831" y="11421"/>
                      </a:lnTo>
                      <a:cubicBezTo>
                        <a:pt x="14020" y="11066"/>
                        <a:pt x="12108" y="10800"/>
                        <a:pt x="10029" y="10800"/>
                      </a:cubicBezTo>
                      <a:cubicBezTo>
                        <a:pt x="5467" y="10800"/>
                        <a:pt x="2583" y="12132"/>
                        <a:pt x="2583" y="15416"/>
                      </a:cubicBezTo>
                      <a:cubicBezTo>
                        <a:pt x="2583" y="18611"/>
                        <a:pt x="4729" y="19973"/>
                        <a:pt x="8318" y="19973"/>
                      </a:cubicBezTo>
                      <a:cubicBezTo>
                        <a:pt x="11907" y="20002"/>
                        <a:pt x="13986" y="18523"/>
                        <a:pt x="15831" y="165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" name="Freeform 118"/>
                <p:cNvSpPr/>
                <p:nvPr/>
              </p:nvSpPr>
              <p:spPr>
                <a:xfrm>
                  <a:off x="1100263" y="150383"/>
                  <a:ext cx="285670" cy="4499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30" y="20102"/>
                      </a:moveTo>
                      <a:lnTo>
                        <a:pt x="3160" y="20102"/>
                      </a:lnTo>
                      <a:cubicBezTo>
                        <a:pt x="4150" y="20102"/>
                        <a:pt x="5046" y="19533"/>
                        <a:pt x="5046" y="18904"/>
                      </a:cubicBezTo>
                      <a:lnTo>
                        <a:pt x="5046" y="2906"/>
                      </a:lnTo>
                      <a:cubicBezTo>
                        <a:pt x="5046" y="2337"/>
                        <a:pt x="4150" y="1678"/>
                        <a:pt x="3160" y="1678"/>
                      </a:cubicBezTo>
                      <a:lnTo>
                        <a:pt x="0" y="1678"/>
                      </a:lnTo>
                      <a:lnTo>
                        <a:pt x="0" y="120"/>
                      </a:lnTo>
                      <a:lnTo>
                        <a:pt x="7640" y="120"/>
                      </a:lnTo>
                      <a:cubicBezTo>
                        <a:pt x="8395" y="120"/>
                        <a:pt x="8819" y="419"/>
                        <a:pt x="8819" y="1588"/>
                      </a:cubicBezTo>
                      <a:lnTo>
                        <a:pt x="8819" y="4314"/>
                      </a:lnTo>
                      <a:cubicBezTo>
                        <a:pt x="11413" y="2187"/>
                        <a:pt x="14903" y="0"/>
                        <a:pt x="19997" y="0"/>
                      </a:cubicBezTo>
                      <a:cubicBezTo>
                        <a:pt x="20845" y="0"/>
                        <a:pt x="21411" y="90"/>
                        <a:pt x="21600" y="120"/>
                      </a:cubicBezTo>
                      <a:lnTo>
                        <a:pt x="21600" y="2097"/>
                      </a:lnTo>
                      <a:cubicBezTo>
                        <a:pt x="21600" y="2097"/>
                        <a:pt x="20704" y="2067"/>
                        <a:pt x="20091" y="2067"/>
                      </a:cubicBezTo>
                      <a:cubicBezTo>
                        <a:pt x="15092" y="2067"/>
                        <a:pt x="12121" y="3505"/>
                        <a:pt x="8772" y="5902"/>
                      </a:cubicBezTo>
                      <a:lnTo>
                        <a:pt x="8772" y="20132"/>
                      </a:lnTo>
                      <a:lnTo>
                        <a:pt x="14997" y="20132"/>
                      </a:lnTo>
                      <a:lnTo>
                        <a:pt x="14997" y="21600"/>
                      </a:lnTo>
                      <a:lnTo>
                        <a:pt x="330" y="21600"/>
                      </a:lnTo>
                      <a:lnTo>
                        <a:pt x="330" y="2010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" name="Freeform 119"/>
                <p:cNvSpPr/>
                <p:nvPr/>
              </p:nvSpPr>
              <p:spPr>
                <a:xfrm>
                  <a:off x="1464523" y="29952"/>
                  <a:ext cx="239514" cy="574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794" y="17820"/>
                      </a:moveTo>
                      <a:lnTo>
                        <a:pt x="5794" y="5870"/>
                      </a:lnTo>
                      <a:lnTo>
                        <a:pt x="0" y="5870"/>
                      </a:lnTo>
                      <a:lnTo>
                        <a:pt x="0" y="4649"/>
                      </a:lnTo>
                      <a:lnTo>
                        <a:pt x="5794" y="4649"/>
                      </a:lnTo>
                      <a:lnTo>
                        <a:pt x="5794" y="0"/>
                      </a:lnTo>
                      <a:lnTo>
                        <a:pt x="10294" y="0"/>
                      </a:lnTo>
                      <a:lnTo>
                        <a:pt x="10294" y="4649"/>
                      </a:lnTo>
                      <a:lnTo>
                        <a:pt x="20812" y="4649"/>
                      </a:lnTo>
                      <a:lnTo>
                        <a:pt x="20812" y="5870"/>
                      </a:lnTo>
                      <a:lnTo>
                        <a:pt x="10294" y="5870"/>
                      </a:lnTo>
                      <a:lnTo>
                        <a:pt x="10294" y="17656"/>
                      </a:lnTo>
                      <a:cubicBezTo>
                        <a:pt x="10294" y="19651"/>
                        <a:pt x="11700" y="20332"/>
                        <a:pt x="15694" y="20332"/>
                      </a:cubicBezTo>
                      <a:cubicBezTo>
                        <a:pt x="17381" y="20332"/>
                        <a:pt x="18844" y="20168"/>
                        <a:pt x="19462" y="20003"/>
                      </a:cubicBezTo>
                      <a:lnTo>
                        <a:pt x="21600" y="20003"/>
                      </a:lnTo>
                      <a:lnTo>
                        <a:pt x="21600" y="21224"/>
                      </a:lnTo>
                      <a:cubicBezTo>
                        <a:pt x="20306" y="21412"/>
                        <a:pt x="17887" y="21600"/>
                        <a:pt x="15581" y="21600"/>
                      </a:cubicBezTo>
                      <a:cubicBezTo>
                        <a:pt x="9169" y="21600"/>
                        <a:pt x="5794" y="20543"/>
                        <a:pt x="5794" y="178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" name="Freeform 120"/>
                <p:cNvSpPr/>
                <p:nvPr/>
              </p:nvSpPr>
              <p:spPr>
                <a:xfrm>
                  <a:off x="1778883" y="149135"/>
                  <a:ext cx="742243" cy="450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653" y="20134"/>
                      </a:moveTo>
                      <a:lnTo>
                        <a:pt x="13650" y="20134"/>
                      </a:lnTo>
                      <a:lnTo>
                        <a:pt x="13650" y="21600"/>
                      </a:lnTo>
                      <a:lnTo>
                        <a:pt x="8223" y="21600"/>
                      </a:lnTo>
                      <a:lnTo>
                        <a:pt x="8223" y="20134"/>
                      </a:lnTo>
                      <a:lnTo>
                        <a:pt x="10219" y="20134"/>
                      </a:lnTo>
                      <a:lnTo>
                        <a:pt x="10219" y="6013"/>
                      </a:lnTo>
                      <a:cubicBezTo>
                        <a:pt x="10219" y="2633"/>
                        <a:pt x="9275" y="1915"/>
                        <a:pt x="8059" y="1915"/>
                      </a:cubicBezTo>
                      <a:cubicBezTo>
                        <a:pt x="6371" y="1915"/>
                        <a:pt x="4865" y="3351"/>
                        <a:pt x="3394" y="5415"/>
                      </a:cubicBezTo>
                      <a:lnTo>
                        <a:pt x="3394" y="20134"/>
                      </a:lnTo>
                      <a:lnTo>
                        <a:pt x="5627" y="20134"/>
                      </a:lnTo>
                      <a:lnTo>
                        <a:pt x="5627" y="21600"/>
                      </a:lnTo>
                      <a:lnTo>
                        <a:pt x="127" y="21600"/>
                      </a:lnTo>
                      <a:lnTo>
                        <a:pt x="127" y="20134"/>
                      </a:lnTo>
                      <a:lnTo>
                        <a:pt x="1216" y="20134"/>
                      </a:lnTo>
                      <a:cubicBezTo>
                        <a:pt x="1597" y="20134"/>
                        <a:pt x="1942" y="19566"/>
                        <a:pt x="1942" y="18937"/>
                      </a:cubicBezTo>
                      <a:lnTo>
                        <a:pt x="1942" y="2962"/>
                      </a:lnTo>
                      <a:cubicBezTo>
                        <a:pt x="1942" y="2393"/>
                        <a:pt x="1597" y="1735"/>
                        <a:pt x="1216" y="1735"/>
                      </a:cubicBezTo>
                      <a:lnTo>
                        <a:pt x="0" y="1735"/>
                      </a:lnTo>
                      <a:lnTo>
                        <a:pt x="0" y="180"/>
                      </a:lnTo>
                      <a:lnTo>
                        <a:pt x="2941" y="180"/>
                      </a:lnTo>
                      <a:cubicBezTo>
                        <a:pt x="3231" y="180"/>
                        <a:pt x="3358" y="479"/>
                        <a:pt x="3394" y="1586"/>
                      </a:cubicBezTo>
                      <a:lnTo>
                        <a:pt x="3394" y="3979"/>
                      </a:lnTo>
                      <a:cubicBezTo>
                        <a:pt x="4810" y="1855"/>
                        <a:pt x="6426" y="0"/>
                        <a:pt x="8440" y="0"/>
                      </a:cubicBezTo>
                      <a:cubicBezTo>
                        <a:pt x="9929" y="0"/>
                        <a:pt x="11326" y="868"/>
                        <a:pt x="11599" y="4009"/>
                      </a:cubicBezTo>
                      <a:cubicBezTo>
                        <a:pt x="13160" y="1675"/>
                        <a:pt x="14739" y="0"/>
                        <a:pt x="16699" y="0"/>
                      </a:cubicBezTo>
                      <a:cubicBezTo>
                        <a:pt x="18351" y="0"/>
                        <a:pt x="19912" y="1077"/>
                        <a:pt x="19912" y="5325"/>
                      </a:cubicBezTo>
                      <a:lnTo>
                        <a:pt x="19912" y="18937"/>
                      </a:lnTo>
                      <a:cubicBezTo>
                        <a:pt x="19912" y="19566"/>
                        <a:pt x="20293" y="20134"/>
                        <a:pt x="20638" y="20134"/>
                      </a:cubicBezTo>
                      <a:lnTo>
                        <a:pt x="21600" y="20134"/>
                      </a:lnTo>
                      <a:lnTo>
                        <a:pt x="21600" y="21600"/>
                      </a:lnTo>
                      <a:lnTo>
                        <a:pt x="16227" y="21600"/>
                      </a:lnTo>
                      <a:lnTo>
                        <a:pt x="16227" y="20134"/>
                      </a:lnTo>
                      <a:lnTo>
                        <a:pt x="18460" y="20134"/>
                      </a:lnTo>
                      <a:lnTo>
                        <a:pt x="18460" y="6013"/>
                      </a:lnTo>
                      <a:cubicBezTo>
                        <a:pt x="18460" y="2633"/>
                        <a:pt x="17516" y="1915"/>
                        <a:pt x="16264" y="1915"/>
                      </a:cubicBezTo>
                      <a:cubicBezTo>
                        <a:pt x="14594" y="1915"/>
                        <a:pt x="13069" y="3530"/>
                        <a:pt x="11635" y="5415"/>
                      </a:cubicBezTo>
                      <a:lnTo>
                        <a:pt x="11635" y="20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" name="Freeform 121"/>
                <p:cNvSpPr/>
                <p:nvPr/>
              </p:nvSpPr>
              <p:spPr>
                <a:xfrm>
                  <a:off x="2596596" y="149135"/>
                  <a:ext cx="436613" cy="4548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15"/>
                      </a:moveTo>
                      <a:cubicBezTo>
                        <a:pt x="0" y="4119"/>
                        <a:pt x="4629" y="0"/>
                        <a:pt x="10800" y="0"/>
                      </a:cubicBezTo>
                      <a:cubicBezTo>
                        <a:pt x="17033" y="0"/>
                        <a:pt x="21600" y="4119"/>
                        <a:pt x="21600" y="10815"/>
                      </a:cubicBezTo>
                      <a:cubicBezTo>
                        <a:pt x="21600" y="17511"/>
                        <a:pt x="17033" y="21600"/>
                        <a:pt x="10800" y="21600"/>
                      </a:cubicBezTo>
                      <a:cubicBezTo>
                        <a:pt x="4629" y="21570"/>
                        <a:pt x="0" y="17511"/>
                        <a:pt x="0" y="10815"/>
                      </a:cubicBezTo>
                      <a:close/>
                      <a:moveTo>
                        <a:pt x="19101" y="10844"/>
                      </a:moveTo>
                      <a:cubicBezTo>
                        <a:pt x="19101" y="4978"/>
                        <a:pt x="15706" y="1630"/>
                        <a:pt x="10800" y="1630"/>
                      </a:cubicBezTo>
                      <a:cubicBezTo>
                        <a:pt x="5894" y="1630"/>
                        <a:pt x="2499" y="5007"/>
                        <a:pt x="2499" y="10844"/>
                      </a:cubicBezTo>
                      <a:cubicBezTo>
                        <a:pt x="2499" y="16652"/>
                        <a:pt x="5894" y="20030"/>
                        <a:pt x="10800" y="20030"/>
                      </a:cubicBezTo>
                      <a:cubicBezTo>
                        <a:pt x="15706" y="20030"/>
                        <a:pt x="19101" y="16652"/>
                        <a:pt x="19101" y="10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" name="Freeform 122"/>
                <p:cNvSpPr/>
                <p:nvPr/>
              </p:nvSpPr>
              <p:spPr>
                <a:xfrm>
                  <a:off x="3099948" y="153504"/>
                  <a:ext cx="486511" cy="45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880" y="16297"/>
                      </a:moveTo>
                      <a:lnTo>
                        <a:pt x="2880" y="2771"/>
                      </a:lnTo>
                      <a:cubicBezTo>
                        <a:pt x="2880" y="2145"/>
                        <a:pt x="2298" y="1549"/>
                        <a:pt x="1772" y="1549"/>
                      </a:cubicBezTo>
                      <a:lnTo>
                        <a:pt x="0" y="1549"/>
                      </a:lnTo>
                      <a:lnTo>
                        <a:pt x="0" y="0"/>
                      </a:lnTo>
                      <a:lnTo>
                        <a:pt x="5095" y="0"/>
                      </a:lnTo>
                      <a:lnTo>
                        <a:pt x="5095" y="15612"/>
                      </a:lnTo>
                      <a:cubicBezTo>
                        <a:pt x="5095" y="18919"/>
                        <a:pt x="6729" y="19753"/>
                        <a:pt x="8778" y="19753"/>
                      </a:cubicBezTo>
                      <a:cubicBezTo>
                        <a:pt x="11631" y="19753"/>
                        <a:pt x="14317" y="18114"/>
                        <a:pt x="16449" y="16237"/>
                      </a:cubicBezTo>
                      <a:lnTo>
                        <a:pt x="16449" y="1549"/>
                      </a:lnTo>
                      <a:lnTo>
                        <a:pt x="13292" y="1549"/>
                      </a:lnTo>
                      <a:lnTo>
                        <a:pt x="13292" y="0"/>
                      </a:lnTo>
                      <a:lnTo>
                        <a:pt x="18609" y="0"/>
                      </a:lnTo>
                      <a:lnTo>
                        <a:pt x="18609" y="18650"/>
                      </a:lnTo>
                      <a:cubicBezTo>
                        <a:pt x="18609" y="19276"/>
                        <a:pt x="19191" y="19872"/>
                        <a:pt x="19745" y="19872"/>
                      </a:cubicBezTo>
                      <a:lnTo>
                        <a:pt x="21600" y="19872"/>
                      </a:lnTo>
                      <a:lnTo>
                        <a:pt x="21600" y="21332"/>
                      </a:lnTo>
                      <a:lnTo>
                        <a:pt x="17086" y="21332"/>
                      </a:lnTo>
                      <a:cubicBezTo>
                        <a:pt x="16671" y="21332"/>
                        <a:pt x="16477" y="21094"/>
                        <a:pt x="16449" y="19991"/>
                      </a:cubicBezTo>
                      <a:lnTo>
                        <a:pt x="16449" y="17757"/>
                      </a:lnTo>
                      <a:cubicBezTo>
                        <a:pt x="14123" y="19812"/>
                        <a:pt x="11465" y="21600"/>
                        <a:pt x="8142" y="21600"/>
                      </a:cubicBezTo>
                      <a:cubicBezTo>
                        <a:pt x="5345" y="21570"/>
                        <a:pt x="2880" y="20349"/>
                        <a:pt x="2880" y="16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Freeform 123"/>
                <p:cNvSpPr/>
                <p:nvPr/>
              </p:nvSpPr>
              <p:spPr>
                <a:xfrm>
                  <a:off x="3643842" y="29952"/>
                  <a:ext cx="239515" cy="5740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794" y="17820"/>
                      </a:moveTo>
                      <a:lnTo>
                        <a:pt x="5794" y="5870"/>
                      </a:lnTo>
                      <a:lnTo>
                        <a:pt x="0" y="5870"/>
                      </a:lnTo>
                      <a:lnTo>
                        <a:pt x="0" y="4649"/>
                      </a:lnTo>
                      <a:lnTo>
                        <a:pt x="5794" y="4649"/>
                      </a:lnTo>
                      <a:lnTo>
                        <a:pt x="5794" y="0"/>
                      </a:lnTo>
                      <a:lnTo>
                        <a:pt x="10294" y="0"/>
                      </a:lnTo>
                      <a:lnTo>
                        <a:pt x="10294" y="4649"/>
                      </a:lnTo>
                      <a:lnTo>
                        <a:pt x="20812" y="4649"/>
                      </a:lnTo>
                      <a:lnTo>
                        <a:pt x="20812" y="5870"/>
                      </a:lnTo>
                      <a:lnTo>
                        <a:pt x="10294" y="5870"/>
                      </a:lnTo>
                      <a:lnTo>
                        <a:pt x="10294" y="17656"/>
                      </a:lnTo>
                      <a:cubicBezTo>
                        <a:pt x="10294" y="19651"/>
                        <a:pt x="11700" y="20332"/>
                        <a:pt x="15694" y="20332"/>
                      </a:cubicBezTo>
                      <a:cubicBezTo>
                        <a:pt x="17381" y="20332"/>
                        <a:pt x="18844" y="20168"/>
                        <a:pt x="19463" y="20003"/>
                      </a:cubicBezTo>
                      <a:lnTo>
                        <a:pt x="21600" y="20003"/>
                      </a:lnTo>
                      <a:lnTo>
                        <a:pt x="21600" y="21224"/>
                      </a:lnTo>
                      <a:cubicBezTo>
                        <a:pt x="20306" y="21412"/>
                        <a:pt x="17887" y="21600"/>
                        <a:pt x="15581" y="21600"/>
                      </a:cubicBezTo>
                      <a:cubicBezTo>
                        <a:pt x="9169" y="21600"/>
                        <a:pt x="5794" y="20543"/>
                        <a:pt x="5794" y="178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" name="Freeform 124"/>
                <p:cNvSpPr/>
                <p:nvPr/>
              </p:nvSpPr>
              <p:spPr>
                <a:xfrm>
                  <a:off x="3949471" y="624"/>
                  <a:ext cx="484018" cy="599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77" y="20497"/>
                      </a:moveTo>
                      <a:lnTo>
                        <a:pt x="8601" y="20497"/>
                      </a:lnTo>
                      <a:lnTo>
                        <a:pt x="8601" y="21600"/>
                      </a:lnTo>
                      <a:lnTo>
                        <a:pt x="167" y="21600"/>
                      </a:lnTo>
                      <a:lnTo>
                        <a:pt x="167" y="20497"/>
                      </a:lnTo>
                      <a:lnTo>
                        <a:pt x="1837" y="20497"/>
                      </a:lnTo>
                      <a:cubicBezTo>
                        <a:pt x="2422" y="20497"/>
                        <a:pt x="2951" y="20070"/>
                        <a:pt x="2951" y="19598"/>
                      </a:cubicBezTo>
                      <a:lnTo>
                        <a:pt x="2951" y="2070"/>
                      </a:lnTo>
                      <a:cubicBezTo>
                        <a:pt x="2951" y="1643"/>
                        <a:pt x="2422" y="1148"/>
                        <a:pt x="1837" y="1148"/>
                      </a:cubicBezTo>
                      <a:lnTo>
                        <a:pt x="0" y="1148"/>
                      </a:lnTo>
                      <a:lnTo>
                        <a:pt x="0" y="0"/>
                      </a:lnTo>
                      <a:lnTo>
                        <a:pt x="4621" y="0"/>
                      </a:lnTo>
                      <a:cubicBezTo>
                        <a:pt x="5010" y="0"/>
                        <a:pt x="5149" y="180"/>
                        <a:pt x="5149" y="563"/>
                      </a:cubicBezTo>
                      <a:lnTo>
                        <a:pt x="5149" y="8348"/>
                      </a:lnTo>
                      <a:cubicBezTo>
                        <a:pt x="7321" y="6795"/>
                        <a:pt x="10382" y="5355"/>
                        <a:pt x="13639" y="5355"/>
                      </a:cubicBezTo>
                      <a:cubicBezTo>
                        <a:pt x="16618" y="5355"/>
                        <a:pt x="18984" y="6165"/>
                        <a:pt x="18984" y="9360"/>
                      </a:cubicBezTo>
                      <a:lnTo>
                        <a:pt x="18984" y="19598"/>
                      </a:lnTo>
                      <a:cubicBezTo>
                        <a:pt x="18984" y="20070"/>
                        <a:pt x="19568" y="20497"/>
                        <a:pt x="20097" y="20497"/>
                      </a:cubicBezTo>
                      <a:lnTo>
                        <a:pt x="21600" y="20497"/>
                      </a:lnTo>
                      <a:lnTo>
                        <a:pt x="21600" y="21600"/>
                      </a:lnTo>
                      <a:lnTo>
                        <a:pt x="13361" y="21600"/>
                      </a:lnTo>
                      <a:lnTo>
                        <a:pt x="13361" y="20497"/>
                      </a:lnTo>
                      <a:lnTo>
                        <a:pt x="16785" y="20497"/>
                      </a:lnTo>
                      <a:lnTo>
                        <a:pt x="16785" y="9878"/>
                      </a:lnTo>
                      <a:cubicBezTo>
                        <a:pt x="16785" y="7313"/>
                        <a:pt x="15170" y="6795"/>
                        <a:pt x="12915" y="6795"/>
                      </a:cubicBezTo>
                      <a:cubicBezTo>
                        <a:pt x="10048" y="6795"/>
                        <a:pt x="7404" y="7965"/>
                        <a:pt x="5177" y="9450"/>
                      </a:cubicBezTo>
                      <a:lnTo>
                        <a:pt x="5177" y="204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5" name="Graphic 2"/>
              <p:cNvGrpSpPr/>
              <p:nvPr/>
            </p:nvGrpSpPr>
            <p:grpSpPr>
              <a:xfrm>
                <a:off x="66739" y="869234"/>
                <a:ext cx="2356484" cy="604658"/>
                <a:chOff x="0" y="0"/>
                <a:chExt cx="2356483" cy="604657"/>
              </a:xfrm>
            </p:grpSpPr>
            <p:sp>
              <p:nvSpPr>
                <p:cNvPr id="109" name="Freeform 110"/>
                <p:cNvSpPr/>
                <p:nvPr/>
              </p:nvSpPr>
              <p:spPr>
                <a:xfrm>
                  <a:off x="0" y="0"/>
                  <a:ext cx="438484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96" y="9757"/>
                      </a:moveTo>
                      <a:lnTo>
                        <a:pt x="2304" y="9757"/>
                      </a:lnTo>
                      <a:lnTo>
                        <a:pt x="2304" y="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304" y="21600"/>
                      </a:lnTo>
                      <a:lnTo>
                        <a:pt x="2304" y="11170"/>
                      </a:lnTo>
                      <a:lnTo>
                        <a:pt x="19296" y="11170"/>
                      </a:lnTo>
                      <a:lnTo>
                        <a:pt x="19296" y="2160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192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0" name="Freeform 111"/>
                <p:cNvSpPr/>
                <p:nvPr/>
              </p:nvSpPr>
              <p:spPr>
                <a:xfrm>
                  <a:off x="552002" y="147887"/>
                  <a:ext cx="382349" cy="456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05" y="0"/>
                      </a:moveTo>
                      <a:cubicBezTo>
                        <a:pt x="8034" y="0"/>
                        <a:pt x="5180" y="1033"/>
                        <a:pt x="3171" y="2951"/>
                      </a:cubicBezTo>
                      <a:cubicBezTo>
                        <a:pt x="1092" y="4928"/>
                        <a:pt x="0" y="7672"/>
                        <a:pt x="0" y="10889"/>
                      </a:cubicBezTo>
                      <a:cubicBezTo>
                        <a:pt x="0" y="14164"/>
                        <a:pt x="1057" y="16849"/>
                        <a:pt x="3066" y="18708"/>
                      </a:cubicBezTo>
                      <a:cubicBezTo>
                        <a:pt x="5109" y="20597"/>
                        <a:pt x="8140" y="21600"/>
                        <a:pt x="11839" y="21600"/>
                      </a:cubicBezTo>
                      <a:cubicBezTo>
                        <a:pt x="15575" y="21600"/>
                        <a:pt x="18605" y="20833"/>
                        <a:pt x="21001" y="19239"/>
                      </a:cubicBezTo>
                      <a:lnTo>
                        <a:pt x="21036" y="19239"/>
                      </a:lnTo>
                      <a:lnTo>
                        <a:pt x="21036" y="17646"/>
                      </a:lnTo>
                      <a:lnTo>
                        <a:pt x="19909" y="17646"/>
                      </a:lnTo>
                      <a:cubicBezTo>
                        <a:pt x="17654" y="19534"/>
                        <a:pt x="14059" y="19829"/>
                        <a:pt x="12121" y="19829"/>
                      </a:cubicBezTo>
                      <a:cubicBezTo>
                        <a:pt x="9021" y="19829"/>
                        <a:pt x="6624" y="19062"/>
                        <a:pt x="5004" y="17557"/>
                      </a:cubicBezTo>
                      <a:cubicBezTo>
                        <a:pt x="3418" y="16052"/>
                        <a:pt x="2607" y="13839"/>
                        <a:pt x="2572" y="10918"/>
                      </a:cubicBezTo>
                      <a:lnTo>
                        <a:pt x="21565" y="10918"/>
                      </a:lnTo>
                      <a:lnTo>
                        <a:pt x="21565" y="10889"/>
                      </a:lnTo>
                      <a:cubicBezTo>
                        <a:pt x="21565" y="10859"/>
                        <a:pt x="21565" y="10800"/>
                        <a:pt x="21565" y="10711"/>
                      </a:cubicBezTo>
                      <a:cubicBezTo>
                        <a:pt x="21565" y="10505"/>
                        <a:pt x="21600" y="10210"/>
                        <a:pt x="21600" y="9915"/>
                      </a:cubicBezTo>
                      <a:cubicBezTo>
                        <a:pt x="21600" y="6580"/>
                        <a:pt x="20649" y="4043"/>
                        <a:pt x="18746" y="2361"/>
                      </a:cubicBezTo>
                      <a:cubicBezTo>
                        <a:pt x="16949" y="797"/>
                        <a:pt x="14412" y="0"/>
                        <a:pt x="11205" y="0"/>
                      </a:cubicBezTo>
                      <a:close/>
                      <a:moveTo>
                        <a:pt x="11205" y="1623"/>
                      </a:moveTo>
                      <a:cubicBezTo>
                        <a:pt x="13637" y="1623"/>
                        <a:pt x="15539" y="2213"/>
                        <a:pt x="16843" y="3393"/>
                      </a:cubicBezTo>
                      <a:cubicBezTo>
                        <a:pt x="18253" y="4662"/>
                        <a:pt x="19028" y="6669"/>
                        <a:pt x="19098" y="9325"/>
                      </a:cubicBezTo>
                      <a:lnTo>
                        <a:pt x="2607" y="9325"/>
                      </a:lnTo>
                      <a:cubicBezTo>
                        <a:pt x="2889" y="6846"/>
                        <a:pt x="3841" y="4898"/>
                        <a:pt x="5391" y="3570"/>
                      </a:cubicBezTo>
                      <a:cubicBezTo>
                        <a:pt x="6871" y="2302"/>
                        <a:pt x="8880" y="1623"/>
                        <a:pt x="11205" y="16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1" name="Freeform 112"/>
                <p:cNvSpPr/>
                <p:nvPr/>
              </p:nvSpPr>
              <p:spPr>
                <a:xfrm>
                  <a:off x="1021672" y="147887"/>
                  <a:ext cx="341183" cy="4561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54" y="1359"/>
                      </a:moveTo>
                      <a:cubicBezTo>
                        <a:pt x="17375" y="473"/>
                        <a:pt x="15045" y="0"/>
                        <a:pt x="12004" y="0"/>
                      </a:cubicBezTo>
                      <a:cubicBezTo>
                        <a:pt x="8214" y="0"/>
                        <a:pt x="5015" y="591"/>
                        <a:pt x="1974" y="1832"/>
                      </a:cubicBezTo>
                      <a:lnTo>
                        <a:pt x="1935" y="1832"/>
                      </a:lnTo>
                      <a:lnTo>
                        <a:pt x="1935" y="3546"/>
                      </a:lnTo>
                      <a:lnTo>
                        <a:pt x="3159" y="3546"/>
                      </a:lnTo>
                      <a:cubicBezTo>
                        <a:pt x="5212" y="2334"/>
                        <a:pt x="8253" y="1684"/>
                        <a:pt x="11886" y="1684"/>
                      </a:cubicBezTo>
                      <a:cubicBezTo>
                        <a:pt x="14058" y="1684"/>
                        <a:pt x="15716" y="2009"/>
                        <a:pt x="16861" y="2689"/>
                      </a:cubicBezTo>
                      <a:cubicBezTo>
                        <a:pt x="18125" y="3428"/>
                        <a:pt x="18757" y="4580"/>
                        <a:pt x="18757" y="6117"/>
                      </a:cubicBezTo>
                      <a:lnTo>
                        <a:pt x="18757" y="9869"/>
                      </a:lnTo>
                      <a:cubicBezTo>
                        <a:pt x="16467" y="9426"/>
                        <a:pt x="14137" y="9219"/>
                        <a:pt x="11373" y="9219"/>
                      </a:cubicBezTo>
                      <a:cubicBezTo>
                        <a:pt x="4146" y="9219"/>
                        <a:pt x="0" y="11494"/>
                        <a:pt x="0" y="15454"/>
                      </a:cubicBezTo>
                      <a:cubicBezTo>
                        <a:pt x="0" y="17375"/>
                        <a:pt x="908" y="18941"/>
                        <a:pt x="2606" y="20034"/>
                      </a:cubicBezTo>
                      <a:cubicBezTo>
                        <a:pt x="4225" y="21068"/>
                        <a:pt x="6476" y="21600"/>
                        <a:pt x="9161" y="21600"/>
                      </a:cubicBezTo>
                      <a:cubicBezTo>
                        <a:pt x="11373" y="21600"/>
                        <a:pt x="13228" y="21334"/>
                        <a:pt x="14847" y="20743"/>
                      </a:cubicBezTo>
                      <a:cubicBezTo>
                        <a:pt x="16190" y="20270"/>
                        <a:pt x="17414" y="19591"/>
                        <a:pt x="18757" y="18556"/>
                      </a:cubicBezTo>
                      <a:lnTo>
                        <a:pt x="18757" y="19266"/>
                      </a:lnTo>
                      <a:cubicBezTo>
                        <a:pt x="18757" y="20979"/>
                        <a:pt x="19112" y="21364"/>
                        <a:pt x="20771" y="21364"/>
                      </a:cubicBezTo>
                      <a:lnTo>
                        <a:pt x="21600" y="21364"/>
                      </a:lnTo>
                      <a:lnTo>
                        <a:pt x="21600" y="5910"/>
                      </a:lnTo>
                      <a:cubicBezTo>
                        <a:pt x="21600" y="3900"/>
                        <a:pt x="20731" y="2334"/>
                        <a:pt x="18954" y="1359"/>
                      </a:cubicBezTo>
                      <a:close/>
                      <a:moveTo>
                        <a:pt x="9556" y="20004"/>
                      </a:moveTo>
                      <a:cubicBezTo>
                        <a:pt x="3751" y="20004"/>
                        <a:pt x="2883" y="17079"/>
                        <a:pt x="2883" y="15336"/>
                      </a:cubicBezTo>
                      <a:cubicBezTo>
                        <a:pt x="2883" y="13651"/>
                        <a:pt x="4028" y="10785"/>
                        <a:pt x="11570" y="10785"/>
                      </a:cubicBezTo>
                      <a:cubicBezTo>
                        <a:pt x="13860" y="10785"/>
                        <a:pt x="16151" y="10992"/>
                        <a:pt x="18757" y="11435"/>
                      </a:cubicBezTo>
                      <a:lnTo>
                        <a:pt x="18757" y="16577"/>
                      </a:lnTo>
                      <a:cubicBezTo>
                        <a:pt x="16467" y="18616"/>
                        <a:pt x="14018" y="20004"/>
                        <a:pt x="9556" y="200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2" name="Freeform 113"/>
                <p:cNvSpPr/>
                <p:nvPr/>
              </p:nvSpPr>
              <p:spPr>
                <a:xfrm>
                  <a:off x="1516292" y="0"/>
                  <a:ext cx="44287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91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503"/>
                      </a:lnTo>
                      <a:cubicBezTo>
                        <a:pt x="21600" y="247"/>
                        <a:pt x="20383" y="0"/>
                        <a:pt x="79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3" name="Freeform 114"/>
                <p:cNvSpPr/>
                <p:nvPr/>
              </p:nvSpPr>
              <p:spPr>
                <a:xfrm>
                  <a:off x="1669730" y="28704"/>
                  <a:ext cx="232029" cy="5753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639" y="17617"/>
                      </a:moveTo>
                      <a:lnTo>
                        <a:pt x="9639" y="5951"/>
                      </a:lnTo>
                      <a:lnTo>
                        <a:pt x="20729" y="5951"/>
                      </a:lnTo>
                      <a:lnTo>
                        <a:pt x="20729" y="4662"/>
                      </a:lnTo>
                      <a:lnTo>
                        <a:pt x="9639" y="4662"/>
                      </a:lnTo>
                      <a:lnTo>
                        <a:pt x="9639" y="0"/>
                      </a:lnTo>
                      <a:lnTo>
                        <a:pt x="5516" y="0"/>
                      </a:lnTo>
                      <a:lnTo>
                        <a:pt x="5516" y="4662"/>
                      </a:lnTo>
                      <a:lnTo>
                        <a:pt x="0" y="4662"/>
                      </a:lnTo>
                      <a:lnTo>
                        <a:pt x="0" y="5951"/>
                      </a:lnTo>
                      <a:lnTo>
                        <a:pt x="5516" y="5951"/>
                      </a:lnTo>
                      <a:lnTo>
                        <a:pt x="5516" y="17805"/>
                      </a:lnTo>
                      <a:cubicBezTo>
                        <a:pt x="5516" y="20382"/>
                        <a:pt x="8652" y="21600"/>
                        <a:pt x="15387" y="21600"/>
                      </a:cubicBezTo>
                      <a:cubicBezTo>
                        <a:pt x="17884" y="21600"/>
                        <a:pt x="20265" y="21506"/>
                        <a:pt x="21542" y="21413"/>
                      </a:cubicBezTo>
                      <a:lnTo>
                        <a:pt x="21600" y="21413"/>
                      </a:lnTo>
                      <a:lnTo>
                        <a:pt x="21600" y="20218"/>
                      </a:lnTo>
                      <a:lnTo>
                        <a:pt x="16723" y="20218"/>
                      </a:lnTo>
                      <a:cubicBezTo>
                        <a:pt x="11613" y="20218"/>
                        <a:pt x="9639" y="19515"/>
                        <a:pt x="9639" y="176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4" name="Freeform 115"/>
                <p:cNvSpPr/>
                <p:nvPr/>
              </p:nvSpPr>
              <p:spPr>
                <a:xfrm>
                  <a:off x="2000932" y="0"/>
                  <a:ext cx="355552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extrusionOk="0">
                      <a:moveTo>
                        <a:pt x="19519" y="6213"/>
                      </a:moveTo>
                      <a:cubicBezTo>
                        <a:pt x="18347" y="5630"/>
                        <a:pt x="16682" y="5316"/>
                        <a:pt x="14564" y="5316"/>
                      </a:cubicBezTo>
                      <a:cubicBezTo>
                        <a:pt x="10554" y="5316"/>
                        <a:pt x="6544" y="6236"/>
                        <a:pt x="2724" y="8030"/>
                      </a:cubicBezTo>
                      <a:lnTo>
                        <a:pt x="2724" y="1503"/>
                      </a:lnTo>
                      <a:cubicBezTo>
                        <a:pt x="2724" y="179"/>
                        <a:pt x="2534" y="0"/>
                        <a:pt x="1021" y="0"/>
                      </a:cubicBez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686" y="21600"/>
                      </a:lnTo>
                      <a:lnTo>
                        <a:pt x="2686" y="9376"/>
                      </a:lnTo>
                      <a:cubicBezTo>
                        <a:pt x="6696" y="7559"/>
                        <a:pt x="10252" y="6684"/>
                        <a:pt x="13543" y="6684"/>
                      </a:cubicBezTo>
                      <a:cubicBezTo>
                        <a:pt x="16039" y="6684"/>
                        <a:pt x="18876" y="7043"/>
                        <a:pt x="18876" y="9824"/>
                      </a:cubicBezTo>
                      <a:lnTo>
                        <a:pt x="18876" y="21600"/>
                      </a:lnTo>
                      <a:lnTo>
                        <a:pt x="21562" y="21600"/>
                      </a:lnTo>
                      <a:lnTo>
                        <a:pt x="21562" y="9622"/>
                      </a:lnTo>
                      <a:cubicBezTo>
                        <a:pt x="21600" y="8075"/>
                        <a:pt x="20881" y="6908"/>
                        <a:pt x="19519" y="6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26" name="Graphic 2"/>
              <p:cNvGrpSpPr/>
              <p:nvPr/>
            </p:nvGrpSpPr>
            <p:grpSpPr>
              <a:xfrm>
                <a:off x="2698888" y="867361"/>
                <a:ext cx="3568996" cy="608403"/>
                <a:chOff x="0" y="0"/>
                <a:chExt cx="3568995" cy="608401"/>
              </a:xfrm>
            </p:grpSpPr>
            <p:sp>
              <p:nvSpPr>
                <p:cNvPr id="116" name="Freeform 100"/>
                <p:cNvSpPr/>
                <p:nvPr/>
              </p:nvSpPr>
              <p:spPr>
                <a:xfrm>
                  <a:off x="-1" y="0"/>
                  <a:ext cx="457821" cy="6071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78" extrusionOk="0">
                      <a:moveTo>
                        <a:pt x="0" y="10733"/>
                      </a:moveTo>
                      <a:cubicBezTo>
                        <a:pt x="0" y="3726"/>
                        <a:pt x="5709" y="0"/>
                        <a:pt x="12477" y="0"/>
                      </a:cubicBezTo>
                      <a:cubicBezTo>
                        <a:pt x="16980" y="0"/>
                        <a:pt x="19010" y="865"/>
                        <a:pt x="21100" y="2129"/>
                      </a:cubicBezTo>
                      <a:lnTo>
                        <a:pt x="21100" y="3437"/>
                      </a:lnTo>
                      <a:lnTo>
                        <a:pt x="20099" y="3437"/>
                      </a:lnTo>
                      <a:cubicBezTo>
                        <a:pt x="18510" y="2240"/>
                        <a:pt x="16538" y="1308"/>
                        <a:pt x="12595" y="1308"/>
                      </a:cubicBezTo>
                      <a:cubicBezTo>
                        <a:pt x="6739" y="1308"/>
                        <a:pt x="2237" y="4502"/>
                        <a:pt x="2237" y="10667"/>
                      </a:cubicBezTo>
                      <a:cubicBezTo>
                        <a:pt x="2237" y="16943"/>
                        <a:pt x="6150" y="20269"/>
                        <a:pt x="12271" y="20269"/>
                      </a:cubicBezTo>
                      <a:cubicBezTo>
                        <a:pt x="16509" y="20269"/>
                        <a:pt x="18922" y="19072"/>
                        <a:pt x="20658" y="17741"/>
                      </a:cubicBezTo>
                      <a:lnTo>
                        <a:pt x="21600" y="17741"/>
                      </a:lnTo>
                      <a:lnTo>
                        <a:pt x="21600" y="18961"/>
                      </a:lnTo>
                      <a:cubicBezTo>
                        <a:pt x="19658" y="20336"/>
                        <a:pt x="16862" y="21578"/>
                        <a:pt x="12242" y="21578"/>
                      </a:cubicBezTo>
                      <a:cubicBezTo>
                        <a:pt x="5032" y="21600"/>
                        <a:pt x="0" y="17763"/>
                        <a:pt x="0" y="107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" name="Freeform 101"/>
                <p:cNvSpPr/>
                <p:nvPr/>
              </p:nvSpPr>
              <p:spPr>
                <a:xfrm>
                  <a:off x="566348" y="3120"/>
                  <a:ext cx="355528" cy="601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15" y="8089"/>
                      </a:moveTo>
                      <a:cubicBezTo>
                        <a:pt x="5684" y="6632"/>
                        <a:pt x="9739" y="5355"/>
                        <a:pt x="14552" y="5355"/>
                      </a:cubicBezTo>
                      <a:cubicBezTo>
                        <a:pt x="18341" y="5355"/>
                        <a:pt x="21600" y="6274"/>
                        <a:pt x="21600" y="9635"/>
                      </a:cubicBezTo>
                      <a:lnTo>
                        <a:pt x="21600" y="21600"/>
                      </a:lnTo>
                      <a:lnTo>
                        <a:pt x="18985" y="21600"/>
                      </a:lnTo>
                      <a:lnTo>
                        <a:pt x="18985" y="9814"/>
                      </a:lnTo>
                      <a:cubicBezTo>
                        <a:pt x="18985" y="7260"/>
                        <a:pt x="16636" y="6632"/>
                        <a:pt x="13566" y="6632"/>
                      </a:cubicBezTo>
                      <a:cubicBezTo>
                        <a:pt x="9549" y="6632"/>
                        <a:pt x="5684" y="7954"/>
                        <a:pt x="2615" y="9344"/>
                      </a:cubicBezTo>
                      <a:lnTo>
                        <a:pt x="2615" y="21578"/>
                      </a:lnTo>
                      <a:lnTo>
                        <a:pt x="0" y="21578"/>
                      </a:lnTo>
                      <a:lnTo>
                        <a:pt x="0" y="0"/>
                      </a:lnTo>
                      <a:lnTo>
                        <a:pt x="947" y="0"/>
                      </a:lnTo>
                      <a:cubicBezTo>
                        <a:pt x="2425" y="0"/>
                        <a:pt x="2615" y="157"/>
                        <a:pt x="2615" y="1479"/>
                      </a:cubicBezTo>
                      <a:lnTo>
                        <a:pt x="2615" y="80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" name="Freeform 102"/>
                <p:cNvSpPr/>
                <p:nvPr/>
              </p:nvSpPr>
              <p:spPr>
                <a:xfrm>
                  <a:off x="1065334" y="29952"/>
                  <a:ext cx="58632" cy="574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02"/>
                      </a:moveTo>
                      <a:cubicBezTo>
                        <a:pt x="0" y="516"/>
                        <a:pt x="4826" y="0"/>
                        <a:pt x="10800" y="0"/>
                      </a:cubicBezTo>
                      <a:cubicBezTo>
                        <a:pt x="16774" y="0"/>
                        <a:pt x="21600" y="516"/>
                        <a:pt x="21600" y="1102"/>
                      </a:cubicBezTo>
                      <a:cubicBezTo>
                        <a:pt x="21600" y="1712"/>
                        <a:pt x="16774" y="2205"/>
                        <a:pt x="10800" y="2205"/>
                      </a:cubicBezTo>
                      <a:cubicBezTo>
                        <a:pt x="4826" y="2205"/>
                        <a:pt x="0" y="1712"/>
                        <a:pt x="0" y="1102"/>
                      </a:cubicBezTo>
                      <a:close/>
                      <a:moveTo>
                        <a:pt x="2528" y="21600"/>
                      </a:moveTo>
                      <a:lnTo>
                        <a:pt x="2528" y="4784"/>
                      </a:lnTo>
                      <a:lnTo>
                        <a:pt x="7583" y="4784"/>
                      </a:lnTo>
                      <a:cubicBezTo>
                        <a:pt x="17004" y="4784"/>
                        <a:pt x="18383" y="4972"/>
                        <a:pt x="18383" y="6520"/>
                      </a:cubicBezTo>
                      <a:lnTo>
                        <a:pt x="18383" y="21577"/>
                      </a:lnTo>
                      <a:lnTo>
                        <a:pt x="2528" y="215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" name="Freeform 103"/>
                <p:cNvSpPr/>
                <p:nvPr/>
              </p:nvSpPr>
              <p:spPr>
                <a:xfrm>
                  <a:off x="1271790" y="3743"/>
                  <a:ext cx="43038" cy="6009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7826" y="0"/>
                      </a:lnTo>
                      <a:cubicBezTo>
                        <a:pt x="20348" y="0"/>
                        <a:pt x="21600" y="179"/>
                        <a:pt x="21600" y="148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0" name="Freeform 104"/>
                <p:cNvSpPr/>
                <p:nvPr/>
              </p:nvSpPr>
              <p:spPr>
                <a:xfrm>
                  <a:off x="1436454" y="3120"/>
                  <a:ext cx="384220" cy="604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145" y="18724"/>
                      </a:moveTo>
                      <a:cubicBezTo>
                        <a:pt x="17112" y="20352"/>
                        <a:pt x="13886" y="21600"/>
                        <a:pt x="9923" y="21600"/>
                      </a:cubicBezTo>
                      <a:cubicBezTo>
                        <a:pt x="4874" y="21600"/>
                        <a:pt x="0" y="19572"/>
                        <a:pt x="0" y="13620"/>
                      </a:cubicBezTo>
                      <a:cubicBezTo>
                        <a:pt x="0" y="7423"/>
                        <a:pt x="5610" y="5305"/>
                        <a:pt x="10765" y="5305"/>
                      </a:cubicBezTo>
                      <a:cubicBezTo>
                        <a:pt x="14727" y="5305"/>
                        <a:pt x="17287" y="6063"/>
                        <a:pt x="19145" y="7289"/>
                      </a:cubicBezTo>
                      <a:lnTo>
                        <a:pt x="19145" y="0"/>
                      </a:lnTo>
                      <a:lnTo>
                        <a:pt x="19952" y="0"/>
                      </a:lnTo>
                      <a:cubicBezTo>
                        <a:pt x="21355" y="0"/>
                        <a:pt x="21600" y="178"/>
                        <a:pt x="21600" y="1471"/>
                      </a:cubicBezTo>
                      <a:lnTo>
                        <a:pt x="21600" y="21466"/>
                      </a:lnTo>
                      <a:lnTo>
                        <a:pt x="20338" y="21466"/>
                      </a:lnTo>
                      <a:cubicBezTo>
                        <a:pt x="19321" y="21466"/>
                        <a:pt x="19180" y="21154"/>
                        <a:pt x="19145" y="19683"/>
                      </a:cubicBezTo>
                      <a:lnTo>
                        <a:pt x="19145" y="18724"/>
                      </a:lnTo>
                      <a:close/>
                      <a:moveTo>
                        <a:pt x="19145" y="17164"/>
                      </a:moveTo>
                      <a:lnTo>
                        <a:pt x="19145" y="8694"/>
                      </a:lnTo>
                      <a:cubicBezTo>
                        <a:pt x="17182" y="7334"/>
                        <a:pt x="14868" y="6509"/>
                        <a:pt x="11151" y="6509"/>
                      </a:cubicBezTo>
                      <a:cubicBezTo>
                        <a:pt x="6908" y="6509"/>
                        <a:pt x="2455" y="7980"/>
                        <a:pt x="2455" y="13553"/>
                      </a:cubicBezTo>
                      <a:cubicBezTo>
                        <a:pt x="2455" y="18858"/>
                        <a:pt x="6417" y="20396"/>
                        <a:pt x="10169" y="20396"/>
                      </a:cubicBezTo>
                      <a:cubicBezTo>
                        <a:pt x="14271" y="20396"/>
                        <a:pt x="16971" y="19037"/>
                        <a:pt x="19145" y="17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1" name="Freeform 105"/>
                <p:cNvSpPr/>
                <p:nvPr/>
              </p:nvSpPr>
              <p:spPr>
                <a:xfrm>
                  <a:off x="1962885" y="154128"/>
                  <a:ext cx="210198" cy="450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23" y="3859"/>
                      </a:moveTo>
                      <a:cubicBezTo>
                        <a:pt x="7948" y="1885"/>
                        <a:pt x="12947" y="0"/>
                        <a:pt x="19485" y="0"/>
                      </a:cubicBezTo>
                      <a:cubicBezTo>
                        <a:pt x="20639" y="0"/>
                        <a:pt x="21408" y="90"/>
                        <a:pt x="21600" y="120"/>
                      </a:cubicBezTo>
                      <a:lnTo>
                        <a:pt x="21600" y="1795"/>
                      </a:lnTo>
                      <a:cubicBezTo>
                        <a:pt x="21600" y="1795"/>
                        <a:pt x="20446" y="1765"/>
                        <a:pt x="19677" y="1765"/>
                      </a:cubicBezTo>
                      <a:cubicBezTo>
                        <a:pt x="12947" y="1765"/>
                        <a:pt x="8140" y="3770"/>
                        <a:pt x="4423" y="5804"/>
                      </a:cubicBezTo>
                      <a:lnTo>
                        <a:pt x="4423" y="21600"/>
                      </a:lnTo>
                      <a:lnTo>
                        <a:pt x="0" y="21600"/>
                      </a:lnTo>
                      <a:lnTo>
                        <a:pt x="0" y="150"/>
                      </a:lnTo>
                      <a:lnTo>
                        <a:pt x="2051" y="150"/>
                      </a:lnTo>
                      <a:cubicBezTo>
                        <a:pt x="3974" y="150"/>
                        <a:pt x="4423" y="389"/>
                        <a:pt x="4423" y="2483"/>
                      </a:cubicBezTo>
                      <a:lnTo>
                        <a:pt x="4423" y="38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2" name="Freeform 106"/>
                <p:cNvSpPr/>
                <p:nvPr/>
              </p:nvSpPr>
              <p:spPr>
                <a:xfrm>
                  <a:off x="2221734" y="152256"/>
                  <a:ext cx="381724" cy="456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2106" y="19916"/>
                      </a:moveTo>
                      <a:cubicBezTo>
                        <a:pt x="16129" y="19916"/>
                        <a:pt x="18600" y="18852"/>
                        <a:pt x="19976" y="17729"/>
                      </a:cubicBezTo>
                      <a:lnTo>
                        <a:pt x="21035" y="17729"/>
                      </a:lnTo>
                      <a:lnTo>
                        <a:pt x="21035" y="19236"/>
                      </a:lnTo>
                      <a:cubicBezTo>
                        <a:pt x="19235" y="20418"/>
                        <a:pt x="16482" y="21600"/>
                        <a:pt x="11859" y="21600"/>
                      </a:cubicBezTo>
                      <a:cubicBezTo>
                        <a:pt x="4235" y="21600"/>
                        <a:pt x="0" y="17493"/>
                        <a:pt x="0" y="10903"/>
                      </a:cubicBezTo>
                      <a:cubicBezTo>
                        <a:pt x="0" y="4225"/>
                        <a:pt x="4765" y="0"/>
                        <a:pt x="11224" y="0"/>
                      </a:cubicBezTo>
                      <a:cubicBezTo>
                        <a:pt x="17435" y="0"/>
                        <a:pt x="21600" y="3014"/>
                        <a:pt x="21600" y="9928"/>
                      </a:cubicBezTo>
                      <a:cubicBezTo>
                        <a:pt x="21600" y="10342"/>
                        <a:pt x="21565" y="10815"/>
                        <a:pt x="21565" y="10903"/>
                      </a:cubicBezTo>
                      <a:lnTo>
                        <a:pt x="2471" y="10903"/>
                      </a:lnTo>
                      <a:cubicBezTo>
                        <a:pt x="2471" y="16813"/>
                        <a:pt x="5788" y="19916"/>
                        <a:pt x="12106" y="19916"/>
                      </a:cubicBezTo>
                      <a:close/>
                      <a:moveTo>
                        <a:pt x="2506" y="9337"/>
                      </a:moveTo>
                      <a:lnTo>
                        <a:pt x="19165" y="9337"/>
                      </a:lnTo>
                      <a:cubicBezTo>
                        <a:pt x="19024" y="3694"/>
                        <a:pt x="15918" y="1537"/>
                        <a:pt x="11188" y="1537"/>
                      </a:cubicBezTo>
                      <a:cubicBezTo>
                        <a:pt x="6565" y="1537"/>
                        <a:pt x="3106" y="4137"/>
                        <a:pt x="2506" y="93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3" name="Freeform 107"/>
                <p:cNvSpPr/>
                <p:nvPr/>
              </p:nvSpPr>
              <p:spPr>
                <a:xfrm>
                  <a:off x="2715106" y="152256"/>
                  <a:ext cx="355528" cy="45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615" y="3635"/>
                      </a:moveTo>
                      <a:cubicBezTo>
                        <a:pt x="5684" y="1698"/>
                        <a:pt x="9739" y="0"/>
                        <a:pt x="14552" y="0"/>
                      </a:cubicBezTo>
                      <a:cubicBezTo>
                        <a:pt x="18341" y="0"/>
                        <a:pt x="21600" y="1222"/>
                        <a:pt x="21600" y="5690"/>
                      </a:cubicBezTo>
                      <a:lnTo>
                        <a:pt x="21600" y="21600"/>
                      </a:lnTo>
                      <a:lnTo>
                        <a:pt x="18985" y="21600"/>
                      </a:lnTo>
                      <a:lnTo>
                        <a:pt x="18985" y="5929"/>
                      </a:lnTo>
                      <a:cubicBezTo>
                        <a:pt x="18985" y="2532"/>
                        <a:pt x="16636" y="1698"/>
                        <a:pt x="13566" y="1698"/>
                      </a:cubicBezTo>
                      <a:cubicBezTo>
                        <a:pt x="9549" y="1698"/>
                        <a:pt x="5684" y="3456"/>
                        <a:pt x="2615" y="5303"/>
                      </a:cubicBezTo>
                      <a:lnTo>
                        <a:pt x="2615" y="21570"/>
                      </a:lnTo>
                      <a:lnTo>
                        <a:pt x="0" y="21570"/>
                      </a:lnTo>
                      <a:lnTo>
                        <a:pt x="0" y="209"/>
                      </a:lnTo>
                      <a:lnTo>
                        <a:pt x="1213" y="209"/>
                      </a:lnTo>
                      <a:cubicBezTo>
                        <a:pt x="2349" y="209"/>
                        <a:pt x="2615" y="447"/>
                        <a:pt x="2615" y="2354"/>
                      </a:cubicBezTo>
                      <a:lnTo>
                        <a:pt x="2615" y="36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4" name="Freeform 108"/>
                <p:cNvSpPr/>
                <p:nvPr/>
              </p:nvSpPr>
              <p:spPr>
                <a:xfrm>
                  <a:off x="3155460" y="0"/>
                  <a:ext cx="70483" cy="13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219"/>
                      </a:moveTo>
                      <a:cubicBezTo>
                        <a:pt x="5734" y="16506"/>
                        <a:pt x="9749" y="14366"/>
                        <a:pt x="9749" y="11921"/>
                      </a:cubicBezTo>
                      <a:cubicBezTo>
                        <a:pt x="9749" y="10189"/>
                        <a:pt x="7646" y="9679"/>
                        <a:pt x="5352" y="8966"/>
                      </a:cubicBezTo>
                      <a:cubicBezTo>
                        <a:pt x="2676" y="7845"/>
                        <a:pt x="1338" y="6725"/>
                        <a:pt x="1338" y="4585"/>
                      </a:cubicBezTo>
                      <a:cubicBezTo>
                        <a:pt x="1338" y="1936"/>
                        <a:pt x="5543" y="0"/>
                        <a:pt x="11087" y="0"/>
                      </a:cubicBezTo>
                      <a:cubicBezTo>
                        <a:pt x="16630" y="0"/>
                        <a:pt x="21600" y="1936"/>
                        <a:pt x="21600" y="7336"/>
                      </a:cubicBezTo>
                      <a:cubicBezTo>
                        <a:pt x="21600" y="16200"/>
                        <a:pt x="13380" y="20377"/>
                        <a:pt x="0" y="21600"/>
                      </a:cubicBezTo>
                      <a:lnTo>
                        <a:pt x="0" y="17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5" name="Freeform 109"/>
                <p:cNvSpPr/>
                <p:nvPr/>
              </p:nvSpPr>
              <p:spPr>
                <a:xfrm>
                  <a:off x="3262118" y="152256"/>
                  <a:ext cx="306878" cy="456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591"/>
                      </a:moveTo>
                      <a:lnTo>
                        <a:pt x="0" y="17936"/>
                      </a:lnTo>
                      <a:lnTo>
                        <a:pt x="1229" y="17936"/>
                      </a:lnTo>
                      <a:cubicBezTo>
                        <a:pt x="2722" y="18882"/>
                        <a:pt x="5532" y="20004"/>
                        <a:pt x="10054" y="20004"/>
                      </a:cubicBezTo>
                      <a:cubicBezTo>
                        <a:pt x="15849" y="20004"/>
                        <a:pt x="18615" y="18379"/>
                        <a:pt x="18615" y="15454"/>
                      </a:cubicBezTo>
                      <a:cubicBezTo>
                        <a:pt x="18615" y="12972"/>
                        <a:pt x="16551" y="11967"/>
                        <a:pt x="10141" y="11258"/>
                      </a:cubicBezTo>
                      <a:cubicBezTo>
                        <a:pt x="4083" y="10608"/>
                        <a:pt x="307" y="9190"/>
                        <a:pt x="307" y="5614"/>
                      </a:cubicBezTo>
                      <a:cubicBezTo>
                        <a:pt x="307" y="1950"/>
                        <a:pt x="4610" y="0"/>
                        <a:pt x="10888" y="0"/>
                      </a:cubicBezTo>
                      <a:cubicBezTo>
                        <a:pt x="15498" y="0"/>
                        <a:pt x="18263" y="827"/>
                        <a:pt x="20020" y="1596"/>
                      </a:cubicBezTo>
                      <a:lnTo>
                        <a:pt x="20020" y="3250"/>
                      </a:lnTo>
                      <a:lnTo>
                        <a:pt x="18790" y="3250"/>
                      </a:lnTo>
                      <a:cubicBezTo>
                        <a:pt x="17078" y="2305"/>
                        <a:pt x="14971" y="1596"/>
                        <a:pt x="10932" y="1596"/>
                      </a:cubicBezTo>
                      <a:cubicBezTo>
                        <a:pt x="5795" y="1596"/>
                        <a:pt x="3161" y="2896"/>
                        <a:pt x="3161" y="5466"/>
                      </a:cubicBezTo>
                      <a:cubicBezTo>
                        <a:pt x="3161" y="7919"/>
                        <a:pt x="5268" y="8835"/>
                        <a:pt x="11371" y="9544"/>
                      </a:cubicBezTo>
                      <a:cubicBezTo>
                        <a:pt x="17956" y="10224"/>
                        <a:pt x="21600" y="11583"/>
                        <a:pt x="21600" y="15306"/>
                      </a:cubicBezTo>
                      <a:cubicBezTo>
                        <a:pt x="21600" y="19207"/>
                        <a:pt x="18044" y="21600"/>
                        <a:pt x="10185" y="21600"/>
                      </a:cubicBezTo>
                      <a:cubicBezTo>
                        <a:pt x="4785" y="21570"/>
                        <a:pt x="1800" y="20477"/>
                        <a:pt x="0" y="195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0" name="Graphic 2"/>
            <p:cNvGrpSpPr/>
            <p:nvPr/>
          </p:nvGrpSpPr>
          <p:grpSpPr>
            <a:xfrm>
              <a:off x="0" y="-1"/>
              <a:ext cx="1870573" cy="1872006"/>
              <a:chOff x="0" y="0"/>
              <a:chExt cx="1870572" cy="1872004"/>
            </a:xfrm>
          </p:grpSpPr>
          <p:sp>
            <p:nvSpPr>
              <p:cNvPr id="128" name="Freeform 75"/>
              <p:cNvSpPr/>
              <p:nvPr/>
            </p:nvSpPr>
            <p:spPr>
              <a:xfrm>
                <a:off x="0" y="626497"/>
                <a:ext cx="1870573" cy="621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9" y="21600"/>
                    </a:moveTo>
                    <a:lnTo>
                      <a:pt x="511" y="21600"/>
                    </a:lnTo>
                    <a:cubicBezTo>
                      <a:pt x="230" y="21600"/>
                      <a:pt x="0" y="20906"/>
                      <a:pt x="0" y="20060"/>
                    </a:cubicBezTo>
                    <a:cubicBezTo>
                      <a:pt x="0" y="19214"/>
                      <a:pt x="230" y="18520"/>
                      <a:pt x="511" y="18520"/>
                    </a:cubicBezTo>
                    <a:lnTo>
                      <a:pt x="20059" y="18520"/>
                    </a:lnTo>
                    <a:cubicBezTo>
                      <a:pt x="20340" y="18520"/>
                      <a:pt x="20570" y="17827"/>
                      <a:pt x="20570" y="16981"/>
                    </a:cubicBezTo>
                    <a:cubicBezTo>
                      <a:pt x="20570" y="16135"/>
                      <a:pt x="20340" y="15441"/>
                      <a:pt x="20059" y="15441"/>
                    </a:cubicBezTo>
                    <a:lnTo>
                      <a:pt x="1541" y="15441"/>
                    </a:lnTo>
                    <a:cubicBezTo>
                      <a:pt x="691" y="15441"/>
                      <a:pt x="0" y="13359"/>
                      <a:pt x="0" y="10800"/>
                    </a:cubicBezTo>
                    <a:cubicBezTo>
                      <a:pt x="0" y="8241"/>
                      <a:pt x="691" y="6159"/>
                      <a:pt x="1541" y="6159"/>
                    </a:cubicBezTo>
                    <a:lnTo>
                      <a:pt x="20059" y="6159"/>
                    </a:lnTo>
                    <a:cubicBezTo>
                      <a:pt x="20340" y="6159"/>
                      <a:pt x="20570" y="5465"/>
                      <a:pt x="20570" y="4619"/>
                    </a:cubicBezTo>
                    <a:cubicBezTo>
                      <a:pt x="20570" y="3773"/>
                      <a:pt x="20340" y="3080"/>
                      <a:pt x="20059" y="3080"/>
                    </a:cubicBezTo>
                    <a:lnTo>
                      <a:pt x="511" y="3080"/>
                    </a:lnTo>
                    <a:cubicBezTo>
                      <a:pt x="230" y="3080"/>
                      <a:pt x="0" y="2386"/>
                      <a:pt x="0" y="1540"/>
                    </a:cubicBezTo>
                    <a:cubicBezTo>
                      <a:pt x="0" y="694"/>
                      <a:pt x="230" y="0"/>
                      <a:pt x="511" y="0"/>
                    </a:cubicBezTo>
                    <a:lnTo>
                      <a:pt x="20059" y="0"/>
                    </a:lnTo>
                    <a:cubicBezTo>
                      <a:pt x="20909" y="0"/>
                      <a:pt x="21600" y="2082"/>
                      <a:pt x="21600" y="4641"/>
                    </a:cubicBezTo>
                    <a:cubicBezTo>
                      <a:pt x="21600" y="7200"/>
                      <a:pt x="20909" y="9282"/>
                      <a:pt x="20059" y="9282"/>
                    </a:cubicBezTo>
                    <a:lnTo>
                      <a:pt x="1541" y="9282"/>
                    </a:lnTo>
                    <a:cubicBezTo>
                      <a:pt x="1260" y="9282"/>
                      <a:pt x="1030" y="9976"/>
                      <a:pt x="1030" y="10822"/>
                    </a:cubicBezTo>
                    <a:cubicBezTo>
                      <a:pt x="1030" y="11667"/>
                      <a:pt x="1260" y="12361"/>
                      <a:pt x="1541" y="12361"/>
                    </a:cubicBezTo>
                    <a:lnTo>
                      <a:pt x="20059" y="12361"/>
                    </a:lnTo>
                    <a:cubicBezTo>
                      <a:pt x="20909" y="12361"/>
                      <a:pt x="21600" y="14443"/>
                      <a:pt x="21600" y="17002"/>
                    </a:cubicBezTo>
                    <a:cubicBezTo>
                      <a:pt x="21600" y="19561"/>
                      <a:pt x="20909" y="21600"/>
                      <a:pt x="20059" y="21600"/>
                    </a:cubicBezTo>
                    <a:close/>
                  </a:path>
                </a:pathLst>
              </a:custGeom>
              <a:solidFill>
                <a:srgbClr val="E45D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Freeform 76"/>
              <p:cNvSpPr/>
              <p:nvPr/>
            </p:nvSpPr>
            <p:spPr>
              <a:xfrm>
                <a:off x="623108" y="1508211"/>
                <a:ext cx="88570" cy="363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965"/>
                    </a:lnTo>
                    <a:cubicBezTo>
                      <a:pt x="0" y="20412"/>
                      <a:pt x="4868" y="21600"/>
                      <a:pt x="10800" y="21600"/>
                    </a:cubicBezTo>
                    <a:cubicBezTo>
                      <a:pt x="16733" y="21600"/>
                      <a:pt x="21600" y="20412"/>
                      <a:pt x="21600" y="18965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Freeform 77"/>
              <p:cNvSpPr/>
              <p:nvPr/>
            </p:nvSpPr>
            <p:spPr>
              <a:xfrm>
                <a:off x="623108" y="1248003"/>
                <a:ext cx="89194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Freeform 78"/>
              <p:cNvSpPr/>
              <p:nvPr/>
            </p:nvSpPr>
            <p:spPr>
              <a:xfrm>
                <a:off x="25572" y="1248003"/>
                <a:ext cx="776548" cy="598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97" y="8469"/>
                    </a:moveTo>
                    <a:lnTo>
                      <a:pt x="10097" y="0"/>
                    </a:lnTo>
                    <a:lnTo>
                      <a:pt x="9386" y="0"/>
                    </a:lnTo>
                    <a:lnTo>
                      <a:pt x="9386" y="8469"/>
                    </a:lnTo>
                    <a:lnTo>
                      <a:pt x="364" y="8469"/>
                    </a:lnTo>
                    <a:cubicBezTo>
                      <a:pt x="173" y="8469"/>
                      <a:pt x="0" y="8672"/>
                      <a:pt x="0" y="8942"/>
                    </a:cubicBezTo>
                    <a:cubicBezTo>
                      <a:pt x="0" y="9212"/>
                      <a:pt x="156" y="9415"/>
                      <a:pt x="364" y="9415"/>
                    </a:cubicBezTo>
                    <a:lnTo>
                      <a:pt x="9386" y="9415"/>
                    </a:lnTo>
                    <a:lnTo>
                      <a:pt x="9386" y="21127"/>
                    </a:lnTo>
                    <a:cubicBezTo>
                      <a:pt x="9386" y="21375"/>
                      <a:pt x="9542" y="21600"/>
                      <a:pt x="9750" y="21600"/>
                    </a:cubicBezTo>
                    <a:cubicBezTo>
                      <a:pt x="9941" y="21600"/>
                      <a:pt x="10115" y="21397"/>
                      <a:pt x="10115" y="21127"/>
                    </a:cubicBezTo>
                    <a:lnTo>
                      <a:pt x="10115" y="9415"/>
                    </a:lnTo>
                    <a:lnTo>
                      <a:pt x="21600" y="9415"/>
                    </a:lnTo>
                    <a:lnTo>
                      <a:pt x="21600" y="8491"/>
                    </a:lnTo>
                    <a:lnTo>
                      <a:pt x="10097" y="8491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Freeform 79"/>
              <p:cNvSpPr/>
              <p:nvPr/>
            </p:nvSpPr>
            <p:spPr>
              <a:xfrm>
                <a:off x="979883" y="1248003"/>
                <a:ext cx="89195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Freeform 80"/>
              <p:cNvSpPr/>
              <p:nvPr/>
            </p:nvSpPr>
            <p:spPr>
              <a:xfrm>
                <a:off x="1157646" y="1070162"/>
                <a:ext cx="89195" cy="801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" y="20407"/>
                    </a:moveTo>
                    <a:cubicBezTo>
                      <a:pt x="151" y="21062"/>
                      <a:pt x="4985" y="21600"/>
                      <a:pt x="10875" y="21600"/>
                    </a:cubicBezTo>
                    <a:cubicBezTo>
                      <a:pt x="16766" y="21600"/>
                      <a:pt x="21600" y="21062"/>
                      <a:pt x="21600" y="20407"/>
                    </a:cubicBezTo>
                    <a:lnTo>
                      <a:pt x="21600" y="0"/>
                    </a:lnTo>
                    <a:lnTo>
                      <a:pt x="0" y="0"/>
                    </a:lnTo>
                    <a:lnTo>
                      <a:pt x="0" y="204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Freeform 81"/>
              <p:cNvSpPr/>
              <p:nvPr/>
            </p:nvSpPr>
            <p:spPr>
              <a:xfrm>
                <a:off x="1246840" y="1068914"/>
                <a:ext cx="598161" cy="776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214"/>
                    </a:moveTo>
                    <a:lnTo>
                      <a:pt x="8469" y="12214"/>
                    </a:lnTo>
                    <a:lnTo>
                      <a:pt x="8469" y="21236"/>
                    </a:lnTo>
                    <a:cubicBezTo>
                      <a:pt x="8469" y="21427"/>
                      <a:pt x="8672" y="21600"/>
                      <a:pt x="8942" y="21600"/>
                    </a:cubicBezTo>
                    <a:cubicBezTo>
                      <a:pt x="9212" y="21600"/>
                      <a:pt x="9415" y="21444"/>
                      <a:pt x="9415" y="21236"/>
                    </a:cubicBezTo>
                    <a:lnTo>
                      <a:pt x="9415" y="12214"/>
                    </a:lnTo>
                    <a:lnTo>
                      <a:pt x="21127" y="12214"/>
                    </a:lnTo>
                    <a:cubicBezTo>
                      <a:pt x="21375" y="12214"/>
                      <a:pt x="21600" y="12058"/>
                      <a:pt x="21600" y="11850"/>
                    </a:cubicBezTo>
                    <a:cubicBezTo>
                      <a:pt x="21600" y="11641"/>
                      <a:pt x="21397" y="11485"/>
                      <a:pt x="21127" y="11485"/>
                    </a:cubicBezTo>
                    <a:lnTo>
                      <a:pt x="9415" y="11485"/>
                    </a:lnTo>
                    <a:lnTo>
                      <a:pt x="9415" y="0"/>
                    </a:lnTo>
                    <a:lnTo>
                      <a:pt x="8491" y="0"/>
                    </a:lnTo>
                    <a:lnTo>
                      <a:pt x="8491" y="11485"/>
                    </a:lnTo>
                    <a:lnTo>
                      <a:pt x="0" y="11485"/>
                    </a:lnTo>
                    <a:lnTo>
                      <a:pt x="0" y="12214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Freeform 82"/>
              <p:cNvSpPr/>
              <p:nvPr/>
            </p:nvSpPr>
            <p:spPr>
              <a:xfrm>
                <a:off x="890690" y="1482627"/>
                <a:ext cx="267581" cy="25585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Freeform 83"/>
              <p:cNvSpPr/>
              <p:nvPr/>
            </p:nvSpPr>
            <p:spPr>
              <a:xfrm>
                <a:off x="801496" y="1070162"/>
                <a:ext cx="266958" cy="801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17" y="0"/>
                    </a:moveTo>
                    <a:lnTo>
                      <a:pt x="0" y="0"/>
                    </a:lnTo>
                    <a:lnTo>
                      <a:pt x="0" y="18003"/>
                    </a:lnTo>
                    <a:cubicBezTo>
                      <a:pt x="0" y="19986"/>
                      <a:pt x="4845" y="21600"/>
                      <a:pt x="10800" y="21600"/>
                    </a:cubicBezTo>
                    <a:cubicBezTo>
                      <a:pt x="16755" y="21600"/>
                      <a:pt x="21600" y="19986"/>
                      <a:pt x="21600" y="18003"/>
                    </a:cubicBezTo>
                    <a:lnTo>
                      <a:pt x="21600" y="11800"/>
                    </a:lnTo>
                    <a:lnTo>
                      <a:pt x="14383" y="11800"/>
                    </a:lnTo>
                    <a:lnTo>
                      <a:pt x="14383" y="18003"/>
                    </a:lnTo>
                    <a:cubicBezTo>
                      <a:pt x="14383" y="18658"/>
                      <a:pt x="12768" y="19196"/>
                      <a:pt x="10800" y="19196"/>
                    </a:cubicBezTo>
                    <a:cubicBezTo>
                      <a:pt x="8832" y="19196"/>
                      <a:pt x="7217" y="18658"/>
                      <a:pt x="7217" y="18003"/>
                    </a:cubicBezTo>
                    <a:lnTo>
                      <a:pt x="72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Freeform 84"/>
              <p:cNvSpPr/>
              <p:nvPr/>
            </p:nvSpPr>
            <p:spPr>
              <a:xfrm>
                <a:off x="1158270" y="389377"/>
                <a:ext cx="89195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Freeform 85"/>
              <p:cNvSpPr/>
              <p:nvPr/>
            </p:nvSpPr>
            <p:spPr>
              <a:xfrm>
                <a:off x="801496" y="389377"/>
                <a:ext cx="89194" cy="23462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Freeform 86"/>
              <p:cNvSpPr/>
              <p:nvPr/>
            </p:nvSpPr>
            <p:spPr>
              <a:xfrm>
                <a:off x="24949" y="26207"/>
                <a:ext cx="598161" cy="776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86"/>
                    </a:moveTo>
                    <a:lnTo>
                      <a:pt x="13131" y="9386"/>
                    </a:lnTo>
                    <a:lnTo>
                      <a:pt x="13131" y="364"/>
                    </a:lnTo>
                    <a:cubicBezTo>
                      <a:pt x="13131" y="174"/>
                      <a:pt x="12928" y="0"/>
                      <a:pt x="12658" y="0"/>
                    </a:cubicBezTo>
                    <a:cubicBezTo>
                      <a:pt x="12410" y="0"/>
                      <a:pt x="12185" y="156"/>
                      <a:pt x="12185" y="364"/>
                    </a:cubicBezTo>
                    <a:lnTo>
                      <a:pt x="12185" y="9386"/>
                    </a:lnTo>
                    <a:lnTo>
                      <a:pt x="473" y="9386"/>
                    </a:lnTo>
                    <a:cubicBezTo>
                      <a:pt x="225" y="9386"/>
                      <a:pt x="0" y="9542"/>
                      <a:pt x="0" y="9750"/>
                    </a:cubicBezTo>
                    <a:cubicBezTo>
                      <a:pt x="0" y="9941"/>
                      <a:pt x="203" y="10115"/>
                      <a:pt x="473" y="10115"/>
                    </a:cubicBezTo>
                    <a:lnTo>
                      <a:pt x="12185" y="10115"/>
                    </a:lnTo>
                    <a:lnTo>
                      <a:pt x="12185" y="21600"/>
                    </a:lnTo>
                    <a:lnTo>
                      <a:pt x="13109" y="21600"/>
                    </a:lnTo>
                    <a:lnTo>
                      <a:pt x="13109" y="10115"/>
                    </a:lnTo>
                    <a:lnTo>
                      <a:pt x="21600" y="10115"/>
                    </a:lnTo>
                    <a:lnTo>
                      <a:pt x="21600" y="9386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Freeform 87"/>
              <p:cNvSpPr/>
              <p:nvPr/>
            </p:nvSpPr>
            <p:spPr>
              <a:xfrm>
                <a:off x="1067829" y="25584"/>
                <a:ext cx="776547" cy="598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3" y="13131"/>
                    </a:moveTo>
                    <a:lnTo>
                      <a:pt x="11503" y="21600"/>
                    </a:lnTo>
                    <a:lnTo>
                      <a:pt x="12214" y="21600"/>
                    </a:lnTo>
                    <a:lnTo>
                      <a:pt x="12214" y="13131"/>
                    </a:lnTo>
                    <a:lnTo>
                      <a:pt x="21236" y="13131"/>
                    </a:lnTo>
                    <a:cubicBezTo>
                      <a:pt x="21427" y="13131"/>
                      <a:pt x="21600" y="12928"/>
                      <a:pt x="21600" y="12658"/>
                    </a:cubicBezTo>
                    <a:cubicBezTo>
                      <a:pt x="21600" y="12410"/>
                      <a:pt x="21444" y="12185"/>
                      <a:pt x="21236" y="12185"/>
                    </a:cubicBezTo>
                    <a:lnTo>
                      <a:pt x="12214" y="12185"/>
                    </a:lnTo>
                    <a:lnTo>
                      <a:pt x="12214" y="473"/>
                    </a:lnTo>
                    <a:cubicBezTo>
                      <a:pt x="12214" y="225"/>
                      <a:pt x="12058" y="0"/>
                      <a:pt x="11850" y="0"/>
                    </a:cubicBezTo>
                    <a:cubicBezTo>
                      <a:pt x="11641" y="0"/>
                      <a:pt x="11485" y="203"/>
                      <a:pt x="11485" y="473"/>
                    </a:cubicBezTo>
                    <a:lnTo>
                      <a:pt x="11485" y="12185"/>
                    </a:lnTo>
                    <a:lnTo>
                      <a:pt x="0" y="12185"/>
                    </a:lnTo>
                    <a:lnTo>
                      <a:pt x="0" y="13109"/>
                    </a:lnTo>
                    <a:lnTo>
                      <a:pt x="11503" y="13109"/>
                    </a:lnTo>
                    <a:close/>
                  </a:path>
                </a:pathLst>
              </a:cu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Freeform 88"/>
              <p:cNvSpPr/>
              <p:nvPr/>
            </p:nvSpPr>
            <p:spPr>
              <a:xfrm>
                <a:off x="979883" y="-1"/>
                <a:ext cx="266959" cy="80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00"/>
                    </a:moveTo>
                    <a:lnTo>
                      <a:pt x="21600" y="3597"/>
                    </a:lnTo>
                    <a:cubicBezTo>
                      <a:pt x="21600" y="1614"/>
                      <a:pt x="16755" y="0"/>
                      <a:pt x="10800" y="0"/>
                    </a:cubicBezTo>
                    <a:cubicBezTo>
                      <a:pt x="4845" y="0"/>
                      <a:pt x="0" y="1614"/>
                      <a:pt x="0" y="3597"/>
                    </a:cubicBezTo>
                    <a:lnTo>
                      <a:pt x="0" y="21600"/>
                    </a:lnTo>
                    <a:lnTo>
                      <a:pt x="7217" y="21600"/>
                    </a:lnTo>
                    <a:lnTo>
                      <a:pt x="7217" y="3597"/>
                    </a:lnTo>
                    <a:cubicBezTo>
                      <a:pt x="7217" y="2942"/>
                      <a:pt x="8832" y="2404"/>
                      <a:pt x="10800" y="2404"/>
                    </a:cubicBezTo>
                    <a:cubicBezTo>
                      <a:pt x="12768" y="2404"/>
                      <a:pt x="14383" y="2942"/>
                      <a:pt x="14383" y="3597"/>
                    </a:cubicBezTo>
                    <a:lnTo>
                      <a:pt x="14383" y="9800"/>
                    </a:lnTo>
                    <a:lnTo>
                      <a:pt x="21600" y="9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Freeform 89"/>
              <p:cNvSpPr/>
              <p:nvPr/>
            </p:nvSpPr>
            <p:spPr>
              <a:xfrm>
                <a:off x="712301" y="363793"/>
                <a:ext cx="267582" cy="25585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Freeform 90"/>
              <p:cNvSpPr/>
              <p:nvPr/>
            </p:nvSpPr>
            <p:spPr>
              <a:xfrm>
                <a:off x="623732" y="-1"/>
                <a:ext cx="266958" cy="80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00"/>
                    </a:moveTo>
                    <a:lnTo>
                      <a:pt x="21600" y="3597"/>
                    </a:lnTo>
                    <a:cubicBezTo>
                      <a:pt x="21600" y="1614"/>
                      <a:pt x="16755" y="0"/>
                      <a:pt x="10800" y="0"/>
                    </a:cubicBezTo>
                    <a:cubicBezTo>
                      <a:pt x="4845" y="0"/>
                      <a:pt x="0" y="1614"/>
                      <a:pt x="0" y="3597"/>
                    </a:cubicBezTo>
                    <a:lnTo>
                      <a:pt x="0" y="21600"/>
                    </a:lnTo>
                    <a:lnTo>
                      <a:pt x="7217" y="21600"/>
                    </a:lnTo>
                    <a:lnTo>
                      <a:pt x="7217" y="3597"/>
                    </a:lnTo>
                    <a:cubicBezTo>
                      <a:pt x="7217" y="2942"/>
                      <a:pt x="8832" y="2404"/>
                      <a:pt x="10800" y="2404"/>
                    </a:cubicBezTo>
                    <a:cubicBezTo>
                      <a:pt x="12768" y="2404"/>
                      <a:pt x="14383" y="2942"/>
                      <a:pt x="14383" y="3597"/>
                    </a:cubicBezTo>
                    <a:lnTo>
                      <a:pt x="14383" y="9800"/>
                    </a:lnTo>
                    <a:lnTo>
                      <a:pt x="21600" y="9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Freeform 91"/>
              <p:cNvSpPr/>
              <p:nvPr/>
            </p:nvSpPr>
            <p:spPr>
              <a:xfrm>
                <a:off x="1158270" y="713233"/>
                <a:ext cx="89195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Freeform 92"/>
              <p:cNvSpPr/>
              <p:nvPr/>
            </p:nvSpPr>
            <p:spPr>
              <a:xfrm>
                <a:off x="801496" y="713233"/>
                <a:ext cx="89194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Freeform 93"/>
              <p:cNvSpPr/>
              <p:nvPr/>
            </p:nvSpPr>
            <p:spPr>
              <a:xfrm>
                <a:off x="979883" y="891698"/>
                <a:ext cx="89195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Freeform 94"/>
              <p:cNvSpPr/>
              <p:nvPr/>
            </p:nvSpPr>
            <p:spPr>
              <a:xfrm>
                <a:off x="623108" y="891698"/>
                <a:ext cx="89194" cy="2676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Freeform 95"/>
              <p:cNvSpPr/>
              <p:nvPr/>
            </p:nvSpPr>
            <p:spPr>
              <a:xfrm>
                <a:off x="363012" y="891698"/>
                <a:ext cx="25574" cy="267698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Freeform 96"/>
              <p:cNvSpPr/>
              <p:nvPr/>
            </p:nvSpPr>
            <p:spPr>
              <a:xfrm>
                <a:off x="1481364" y="713233"/>
                <a:ext cx="25574" cy="267698"/>
              </a:xfrm>
              <a:prstGeom prst="rect">
                <a:avLst/>
              </a:prstGeom>
              <a:solidFill>
                <a:srgbClr val="78BE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2" name="Rectangle 33"/>
          <p:cNvSpPr/>
          <p:nvPr/>
        </p:nvSpPr>
        <p:spPr>
          <a:xfrm>
            <a:off x="15478897" y="6828611"/>
            <a:ext cx="19535849" cy="22618537"/>
          </a:xfrm>
          <a:prstGeom prst="roundRect">
            <a:avLst>
              <a:gd name="adj" fmla="val 4886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ff</a:t>
            </a:r>
            <a:endParaRPr lang="en-US" dirty="0"/>
          </a:p>
        </p:txBody>
      </p:sp>
      <p:sp>
        <p:nvSpPr>
          <p:cNvPr id="153" name="Rectangle 33"/>
          <p:cNvSpPr/>
          <p:nvPr/>
        </p:nvSpPr>
        <p:spPr>
          <a:xfrm>
            <a:off x="3241350" y="6912254"/>
            <a:ext cx="11988294" cy="5969185"/>
          </a:xfrm>
          <a:prstGeom prst="roundRect">
            <a:avLst>
              <a:gd name="adj" fmla="val 9869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Text Placeholder 239"/>
          <p:cNvSpPr txBox="1"/>
          <p:nvPr/>
        </p:nvSpPr>
        <p:spPr>
          <a:xfrm>
            <a:off x="3428369" y="7299611"/>
            <a:ext cx="1148643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r>
              <a:rPr lang="en-US" dirty="0">
                <a:latin typeface="+mn-lt"/>
              </a:rPr>
              <a:t>LEGISLATIVE ADVOCACY GOALS</a:t>
            </a:r>
            <a:endParaRPr dirty="0">
              <a:latin typeface="+mn-lt"/>
            </a:endParaRPr>
          </a:p>
        </p:txBody>
      </p:sp>
      <p:sp>
        <p:nvSpPr>
          <p:cNvPr id="155" name="Rectangle 33"/>
          <p:cNvSpPr/>
          <p:nvPr/>
        </p:nvSpPr>
        <p:spPr>
          <a:xfrm>
            <a:off x="3127456" y="13116063"/>
            <a:ext cx="11988293" cy="5406749"/>
          </a:xfrm>
          <a:prstGeom prst="roundRect">
            <a:avLst>
              <a:gd name="adj" fmla="val 4886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56" name="Text Placeholder 239"/>
          <p:cNvSpPr txBox="1"/>
          <p:nvPr/>
        </p:nvSpPr>
        <p:spPr>
          <a:xfrm>
            <a:off x="6001157" y="13546611"/>
            <a:ext cx="562980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/>
            </a:lvl1pPr>
          </a:lstStyle>
          <a:p>
            <a:r>
              <a:rPr dirty="0">
                <a:latin typeface="+mn-lt"/>
              </a:rPr>
              <a:t>PARTNERS</a:t>
            </a:r>
            <a:r>
              <a:rPr lang="en-US" dirty="0">
                <a:latin typeface="+mn-lt"/>
              </a:rPr>
              <a:t>HIPS</a:t>
            </a:r>
            <a:endParaRPr sz="5700" dirty="0">
              <a:solidFill>
                <a:srgbClr val="888888"/>
              </a:solidFill>
              <a:latin typeface="+mn-lt"/>
            </a:endParaRPr>
          </a:p>
        </p:txBody>
      </p:sp>
      <p:sp>
        <p:nvSpPr>
          <p:cNvPr id="158" name="Rectangle 33"/>
          <p:cNvSpPr/>
          <p:nvPr/>
        </p:nvSpPr>
        <p:spPr>
          <a:xfrm>
            <a:off x="35246360" y="6887713"/>
            <a:ext cx="12309299" cy="16384721"/>
          </a:xfrm>
          <a:prstGeom prst="roundRect">
            <a:avLst>
              <a:gd name="adj" fmla="val 9869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https://owa.hitchcock.org/OWA/service.svc/s/GetFileAttachment?id=AAMkADMyYTBmZDBmLTBjYzYtNDFkYy1hM2IzLWNhODljMjcwMTlhMQBGAAAAAACJ7fNh3tUySZzN6ksyCTz+BwD1WOP/dsuwS5kACpOsFXKMAAAAAAEMAAD1WOP/dsuwS5kACpOsFXKMAAEMTYe7AAABEgAQAHGhIq4nyCRAtsIkERHZgzM=&amp;X-OWA-CANARY=Bg_dhfBQTEK4cn8PycmYK9BHDS13ttwIJ2TR-H4iFS09Ff50kU_kfUwxDnTtYqqn5IvN87m5OkA.&amp;isImagePreview=True</a:t>
            </a:r>
          </a:p>
        </p:txBody>
      </p:sp>
      <p:sp>
        <p:nvSpPr>
          <p:cNvPr id="160" name="Rectangle 33"/>
          <p:cNvSpPr/>
          <p:nvPr/>
        </p:nvSpPr>
        <p:spPr>
          <a:xfrm>
            <a:off x="35259643" y="23322616"/>
            <a:ext cx="12296016" cy="6124532"/>
          </a:xfrm>
          <a:prstGeom prst="roundRect">
            <a:avLst>
              <a:gd name="adj" fmla="val 9869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4000" dirty="0">
              <a:latin typeface="+mn-lt"/>
            </a:endParaRPr>
          </a:p>
        </p:txBody>
      </p:sp>
      <p:sp>
        <p:nvSpPr>
          <p:cNvPr id="161" name="TextBox 134"/>
          <p:cNvSpPr txBox="1"/>
          <p:nvPr/>
        </p:nvSpPr>
        <p:spPr>
          <a:xfrm>
            <a:off x="34120028" y="7495123"/>
            <a:ext cx="1163427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/>
            </a:lvl1pPr>
          </a:lstStyle>
          <a:p>
            <a:endParaRPr dirty="0"/>
          </a:p>
        </p:txBody>
      </p:sp>
      <p:sp>
        <p:nvSpPr>
          <p:cNvPr id="163" name="TextBox 140"/>
          <p:cNvSpPr txBox="1"/>
          <p:nvPr/>
        </p:nvSpPr>
        <p:spPr>
          <a:xfrm>
            <a:off x="36110601" y="23503278"/>
            <a:ext cx="100448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600" b="1"/>
            </a:lvl1pPr>
          </a:lstStyle>
          <a:p>
            <a:r>
              <a:rPr lang="en-US" dirty="0">
                <a:latin typeface="Helvetica Neue"/>
              </a:rPr>
              <a:t>HOW TO GET INVOLVED</a:t>
            </a:r>
            <a:endParaRPr dirty="0">
              <a:latin typeface="Helvetica Neue"/>
            </a:endParaRPr>
          </a:p>
        </p:txBody>
      </p:sp>
      <p:sp>
        <p:nvSpPr>
          <p:cNvPr id="164" name="TextBox 143"/>
          <p:cNvSpPr txBox="1"/>
          <p:nvPr/>
        </p:nvSpPr>
        <p:spPr>
          <a:xfrm>
            <a:off x="13046386" y="29530792"/>
            <a:ext cx="596792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66" name="Text Placeholder 290"/>
          <p:cNvSpPr txBox="1"/>
          <p:nvPr/>
        </p:nvSpPr>
        <p:spPr>
          <a:xfrm>
            <a:off x="6406460" y="3979243"/>
            <a:ext cx="36735006" cy="107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ctr" defTabSz="4389120">
              <a:lnSpc>
                <a:spcPct val="90000"/>
              </a:lnSpc>
              <a:spcBef>
                <a:spcPts val="4800"/>
              </a:spcBef>
              <a:defRPr sz="6000">
                <a:solidFill>
                  <a:srgbClr val="FFFFFF"/>
                </a:solidFill>
              </a:defRPr>
            </a:pPr>
            <a:endParaRPr baseline="30000" dirty="0"/>
          </a:p>
        </p:txBody>
      </p:sp>
      <p:sp>
        <p:nvSpPr>
          <p:cNvPr id="167" name="Text Placeholder 291"/>
          <p:cNvSpPr txBox="1"/>
          <p:nvPr/>
        </p:nvSpPr>
        <p:spPr>
          <a:xfrm>
            <a:off x="15205669" y="4476913"/>
            <a:ext cx="28708428" cy="210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389120">
              <a:lnSpc>
                <a:spcPct val="90000"/>
              </a:lnSpc>
              <a:spcBef>
                <a:spcPts val="4800"/>
              </a:spcBef>
              <a:defRPr sz="4400" baseline="30000">
                <a:solidFill>
                  <a:srgbClr val="FFFFFF"/>
                </a:solidFill>
              </a:defRPr>
            </a:pPr>
            <a:r>
              <a:rPr lang="en-US" sz="8500" dirty="0"/>
              <a:t>Kathy Stocker, Ava Hawkes, Sue Tanski, M.D., Steven Chapman, M.D.</a:t>
            </a:r>
            <a:endParaRPr sz="8500" baseline="31343" dirty="0"/>
          </a:p>
          <a:p>
            <a:pPr defTabSz="4389120">
              <a:lnSpc>
                <a:spcPct val="90000"/>
              </a:lnSpc>
              <a:spcBef>
                <a:spcPts val="4800"/>
              </a:spcBef>
              <a:defRPr sz="4400" b="1">
                <a:solidFill>
                  <a:srgbClr val="FFFFFF"/>
                </a:solidFill>
              </a:defRPr>
            </a:pPr>
            <a:r>
              <a:rPr dirty="0"/>
              <a:t> </a:t>
            </a:r>
            <a:r>
              <a:rPr lang="en-US" dirty="0"/>
              <a:t>,</a:t>
            </a:r>
            <a:endParaRPr dirty="0"/>
          </a:p>
        </p:txBody>
      </p:sp>
      <p:sp>
        <p:nvSpPr>
          <p:cNvPr id="168" name="Text Placeholder 292"/>
          <p:cNvSpPr txBox="1"/>
          <p:nvPr/>
        </p:nvSpPr>
        <p:spPr>
          <a:xfrm>
            <a:off x="8069428" y="2326513"/>
            <a:ext cx="33668463" cy="1348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ctr" defTabSz="3862425">
              <a:lnSpc>
                <a:spcPct val="90000"/>
              </a:lnSpc>
              <a:spcBef>
                <a:spcPts val="4200"/>
              </a:spcBef>
              <a:defRPr sz="8448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Voices for Change:  NH Legislative Advocacy</a:t>
            </a:r>
          </a:p>
        </p:txBody>
      </p:sp>
      <p:sp>
        <p:nvSpPr>
          <p:cNvPr id="169" name="Rectangle 33"/>
          <p:cNvSpPr/>
          <p:nvPr/>
        </p:nvSpPr>
        <p:spPr>
          <a:xfrm>
            <a:off x="3193514" y="18856589"/>
            <a:ext cx="12170423" cy="10520746"/>
          </a:xfrm>
          <a:prstGeom prst="roundRect">
            <a:avLst>
              <a:gd name="adj" fmla="val 4886"/>
            </a:avLst>
          </a:prstGeom>
          <a:solidFill>
            <a:srgbClr val="FFFFFF"/>
          </a:solidFill>
          <a:ln>
            <a:solidFill>
              <a:srgbClr val="44546A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Observation of actual hearings and processes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Testifying on bills related to pediatric health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Meeting with legislators and the governor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/>
              <a:t>Debriefing sessions to discuss experience</a:t>
            </a:r>
            <a:endParaRPr lang="en-US" dirty="0"/>
          </a:p>
        </p:txBody>
      </p:sp>
      <p:pic>
        <p:nvPicPr>
          <p:cNvPr id="171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2452" y="2146420"/>
            <a:ext cx="3511326" cy="4363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Picture 2"/>
          <p:cNvGrpSpPr/>
          <p:nvPr/>
        </p:nvGrpSpPr>
        <p:grpSpPr>
          <a:xfrm>
            <a:off x="20525599" y="29979878"/>
            <a:ext cx="8504202" cy="2092150"/>
            <a:chOff x="0" y="0"/>
            <a:chExt cx="8504200" cy="2092149"/>
          </a:xfrm>
        </p:grpSpPr>
        <p:sp>
          <p:nvSpPr>
            <p:cNvPr id="172" name="Rectangle"/>
            <p:cNvSpPr/>
            <p:nvPr/>
          </p:nvSpPr>
          <p:spPr>
            <a:xfrm>
              <a:off x="0" y="0"/>
              <a:ext cx="8504201" cy="20921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73" name="image3.png" descr="image3.png"/>
            <p:cNvPicPr>
              <a:picLocks noChangeAspect="1"/>
            </p:cNvPicPr>
            <p:nvPr/>
          </p:nvPicPr>
          <p:blipFill>
            <a:blip r:embed="rId5"/>
            <a:srcRect t="42702" b="33769"/>
            <a:stretch>
              <a:fillRect/>
            </a:stretch>
          </p:blipFill>
          <p:spPr>
            <a:xfrm>
              <a:off x="0" y="0"/>
              <a:ext cx="8504201" cy="2092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-support is needed for babies exposed to substances while in utero…"/>
          <p:cNvSpPr txBox="1"/>
          <p:nvPr/>
        </p:nvSpPr>
        <p:spPr>
          <a:xfrm>
            <a:off x="3746504" y="9323275"/>
            <a:ext cx="9894699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Develop understanding of policy impact on child health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Familiarize with legislative processes and protocols</a:t>
            </a:r>
            <a:endParaRPr lang="en-US" sz="2800" dirty="0">
              <a:effectLst/>
              <a:latin typeface="Helvetica Ne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Enhance skills in crafting persuasive arguments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Practice delivering clear, concise and impactful testimony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Foster collaboration with advocacy organizations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Helvetica Neue"/>
                <a:ea typeface="Calibri" panose="020F0502020204030204" pitchFamily="34" charset="0"/>
                <a:cs typeface="Calibri" panose="020F0502020204030204" pitchFamily="34" charset="0"/>
              </a:rPr>
              <a:t>Be A trusted voice on child policy</a:t>
            </a:r>
          </a:p>
        </p:txBody>
      </p:sp>
      <p:sp>
        <p:nvSpPr>
          <p:cNvPr id="177" name="-patients deemed as a part of “Purple Pod”…"/>
          <p:cNvSpPr txBox="1"/>
          <p:nvPr/>
        </p:nvSpPr>
        <p:spPr>
          <a:xfrm>
            <a:off x="3511413" y="15449929"/>
            <a:ext cx="109427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defTabSz="355600">
              <a:buFont typeface="Arial" panose="020B0604020202020204" pitchFamily="34" charset="0"/>
              <a:buChar char="•"/>
              <a:defRPr sz="45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2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6DA516D-1989-4014-A07F-2926F8070F06}"/>
              </a:ext>
            </a:extLst>
          </p:cNvPr>
          <p:cNvSpPr txBox="1"/>
          <p:nvPr/>
        </p:nvSpPr>
        <p:spPr>
          <a:xfrm>
            <a:off x="35391512" y="8342113"/>
            <a:ext cx="11787381" cy="153580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3600" b="1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SB 404 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Relative to expanding child care professionals’ eligibility for the child care scholarship program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		</a:t>
            </a:r>
            <a:r>
              <a:rPr lang="en-US" sz="3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rovides child care workers with access to the New Hampshire Child Care 	Scholarship program as a proactive approach to addressing the statewide 	child care workforce shortage.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36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SB 404  - August 2, the Governor signed into law!</a:t>
            </a:r>
            <a:endParaRPr lang="en-US" sz="36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SB 499 – Relative to the </a:t>
            </a:r>
            <a:r>
              <a:rPr lang="en-US" sz="3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supplemental Nutrition Assistance Program and summer EBT. </a:t>
            </a:r>
            <a:endParaRPr lang="en-US" sz="360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Summer EBT program to support families with children eligible for free and reduced price meals, and provision of disaster relief funding and SNAP elderly simplified application project.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SB 499 signed into Law on August 2, 2024</a:t>
            </a:r>
            <a:endParaRPr lang="en-US" sz="3600" b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SB 559 Relative to the NH vaccine Association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3600" dirty="0">
                <a:solidFill>
                  <a:srgbClr val="3A3A3A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 This bill defines biological projects for purposes of the   	assessment determination </a:t>
            </a:r>
            <a:r>
              <a:rPr lang="en-US" sz="3600" dirty="0">
                <a:solidFill>
                  <a:srgbClr val="3A3A3A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by the NH vaccine association. This bill ensures access to the RSV immunization for NH children.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b="1" dirty="0">
                <a:solidFill>
                  <a:srgbClr val="3A3A3A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SB 559 </a:t>
            </a:r>
            <a:r>
              <a:rPr lang="en-US" sz="3600" i="0" dirty="0">
                <a:solidFill>
                  <a:schemeClr val="tx1"/>
                </a:solidFill>
                <a:effectLst/>
                <a:latin typeface="+mn-lt"/>
              </a:rPr>
              <a:t>signed into law by the Governor on July 26</a:t>
            </a:r>
            <a:r>
              <a:rPr lang="en-US" sz="3600" b="0" i="0" dirty="0">
                <a:solidFill>
                  <a:srgbClr val="3A3A3A"/>
                </a:solidFill>
                <a:effectLst/>
                <a:latin typeface="+mn-lt"/>
              </a:rPr>
              <a:t>.</a:t>
            </a:r>
            <a:endParaRPr lang="en-US" sz="3600" dirty="0">
              <a:latin typeface="+mn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800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0BA20C4-764C-493B-BB9D-2D01C9500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8577" y="13495729"/>
            <a:ext cx="2087631" cy="2056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BA48B-5CE1-412C-92F0-F2DE0A370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555" y="14947577"/>
            <a:ext cx="2548051" cy="802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345E8-4673-4F69-B3DC-AABF9E693E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9754" y="16366857"/>
            <a:ext cx="3473252" cy="802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E125E-482C-4B2D-B698-D7639CC9AF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928" y="14414617"/>
            <a:ext cx="3005025" cy="1205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794F1-9962-4BF3-AB8C-E6F355BB3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5021" y="16553949"/>
            <a:ext cx="1654093" cy="16540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D329D3-2DE8-430F-AB78-3BD522583A87}"/>
              </a:ext>
            </a:extLst>
          </p:cNvPr>
          <p:cNvSpPr txBox="1"/>
          <p:nvPr/>
        </p:nvSpPr>
        <p:spPr>
          <a:xfrm>
            <a:off x="4618345" y="19700751"/>
            <a:ext cx="90831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2024 NH PEDIATRIC ADVOCACY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5551C-C11E-4DD9-8F66-D890C5A12B76}"/>
              </a:ext>
            </a:extLst>
          </p:cNvPr>
          <p:cNvSpPr txBox="1"/>
          <p:nvPr/>
        </p:nvSpPr>
        <p:spPr>
          <a:xfrm>
            <a:off x="37864832" y="6937488"/>
            <a:ext cx="592798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2024 KEY ISSUES/ BILLS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D6A051CA-5A67-4BBE-B04E-6D7F18A231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23068" y="19632502"/>
            <a:ext cx="1893065" cy="1893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6189D-4668-48D1-AB14-7ECA1F68BF6C}"/>
              </a:ext>
            </a:extLst>
          </p:cNvPr>
          <p:cNvSpPr txBox="1"/>
          <p:nvPr/>
        </p:nvSpPr>
        <p:spPr>
          <a:xfrm>
            <a:off x="36066286" y="24471171"/>
            <a:ext cx="10044880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cene3d>
            <a:camera prst="perspective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Contact Steve Chapman, MD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  <a:hlinkClick r:id="rId14"/>
              </a:rPr>
              <a:t>Steven.H.Chapman@hitchcock.org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Engage with Legislators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+mn-lt"/>
              </a:rPr>
              <a:t>Listen to families and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Sign up for New Futures Action Alerts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800" dirty="0">
              <a:latin typeface="+mn-lt"/>
            </a:endParaRP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latin typeface="+mn-lt"/>
              </a:rPr>
              <a:t>Register to Vote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ED9F85-969E-4E9E-92F8-6404BB70F5B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12216"/>
          <a:stretch/>
        </p:blipFill>
        <p:spPr>
          <a:xfrm>
            <a:off x="16641390" y="16654508"/>
            <a:ext cx="8517795" cy="7634695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4A0CD55A-F0DB-49E7-9F13-DE0B531F0BA7}"/>
              </a:ext>
            </a:extLst>
          </p:cNvPr>
          <p:cNvSpPr txBox="1"/>
          <p:nvPr/>
        </p:nvSpPr>
        <p:spPr>
          <a:xfrm>
            <a:off x="3657478" y="21732401"/>
            <a:ext cx="11335527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Observation of actual hearings, processes and Press Conference on LGBTQ+ Bills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sz="2800" b="1" u="sng" dirty="0">
                <a:latin typeface="+mn-lt"/>
              </a:rPr>
              <a:t>Strategic Prep for Meetings</a:t>
            </a:r>
            <a:r>
              <a:rPr lang="en-US" sz="2800" dirty="0">
                <a:latin typeface="+mn-lt"/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Senator Carson, Senator Prentiss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Governor Sununu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House Health and Human Services Chair Wayne MacDonald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+mn-lt"/>
              </a:rPr>
              <a:t>House Minority Leadership Representative Alexis Simpson</a:t>
            </a:r>
            <a:endParaRPr lang="en-US" sz="2800" u="sng" dirty="0">
              <a:latin typeface="+mn-lt"/>
            </a:endParaRPr>
          </a:p>
          <a:p>
            <a:endParaRPr lang="en-US" sz="2800" u="sng" dirty="0">
              <a:latin typeface="+mn-lt"/>
            </a:endParaRPr>
          </a:p>
          <a:p>
            <a:endParaRPr lang="en-US" sz="2800" u="sng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Testifying on bills related to pediatric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Debriefing sessions to discuss experience</a:t>
            </a:r>
          </a:p>
          <a:p>
            <a:endParaRPr lang="en-US" sz="2800" dirty="0"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0BBA6C-372B-4670-BD64-26FBEF039A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64325" y="16753925"/>
            <a:ext cx="3156568" cy="776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9535CA-CA4F-4061-A5E0-048278E241EF}"/>
              </a:ext>
            </a:extLst>
          </p:cNvPr>
          <p:cNvSpPr txBox="1"/>
          <p:nvPr/>
        </p:nvSpPr>
        <p:spPr>
          <a:xfrm>
            <a:off x="15764665" y="24421921"/>
            <a:ext cx="839082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dirty="0">
                <a:latin typeface="Helvetica Neue"/>
              </a:rPr>
              <a:t>Residents, Faculty and DH Staff</a:t>
            </a:r>
          </a:p>
          <a:p>
            <a:pPr algn="ctr"/>
            <a:r>
              <a:rPr lang="en-US" sz="2000" dirty="0">
                <a:latin typeface="Helvetica Neue"/>
              </a:rPr>
              <a:t>at the State House for </a:t>
            </a:r>
          </a:p>
          <a:p>
            <a:pPr algn="ctr"/>
            <a:r>
              <a:rPr lang="en-US" sz="2000" dirty="0">
                <a:latin typeface="Helvetica Neue"/>
              </a:rPr>
              <a:t>2024 NH Pediatric Legislative Advocacy day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4386E-61D5-4A2B-9F1D-9CF6A76110B6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24721" y="23417956"/>
            <a:ext cx="1881293" cy="18812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1B3EC8-6078-4757-B412-6087033B0E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353276" y="7108278"/>
            <a:ext cx="1915192" cy="19151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1FE68-29F6-4051-82D1-B55E7E1391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120337" y="7098788"/>
            <a:ext cx="2085332" cy="2085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1A068F-8483-4577-BF5F-38451D83B9D1}"/>
              </a:ext>
            </a:extLst>
          </p:cNvPr>
          <p:cNvSpPr txBox="1"/>
          <p:nvPr/>
        </p:nvSpPr>
        <p:spPr>
          <a:xfrm>
            <a:off x="17511200" y="7732613"/>
            <a:ext cx="157444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NH PEDIATRIC LEGISLATIVE  ADVOCACY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4C06E-2F77-4F9C-8BD5-7439AFD6FA2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18222"/>
          <a:stretch/>
        </p:blipFill>
        <p:spPr>
          <a:xfrm>
            <a:off x="26937385" y="16594759"/>
            <a:ext cx="5531942" cy="75396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9D34E-8A4A-4C4A-8330-FD64A20FD682}"/>
              </a:ext>
            </a:extLst>
          </p:cNvPr>
          <p:cNvSpPr txBox="1"/>
          <p:nvPr/>
        </p:nvSpPr>
        <p:spPr>
          <a:xfrm>
            <a:off x="27576718" y="24757878"/>
            <a:ext cx="564837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Calibri"/>
              </a:rPr>
              <a:t>2024 Mock testimony panel- </a:t>
            </a:r>
            <a:r>
              <a:rPr lang="en-US" sz="2000" dirty="0">
                <a:latin typeface="Helvetica Neue"/>
              </a:rPr>
              <a:t>former Senator, Polly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Calibri"/>
              </a:rPr>
              <a:t> Campton, Senator Sue Prentis and Ava Hawkes, Medical Society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1CBEAE-1FF5-462B-B927-64E829709714}"/>
              </a:ext>
            </a:extLst>
          </p:cNvPr>
          <p:cNvSpPr txBox="1"/>
          <p:nvPr/>
        </p:nvSpPr>
        <p:spPr>
          <a:xfrm flipH="1">
            <a:off x="16706613" y="26677835"/>
            <a:ext cx="17156578" cy="1754324"/>
          </a:xfrm>
          <a:prstGeom prst="rect">
            <a:avLst/>
          </a:prstGeom>
          <a:noFill/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“Pediatricians see the human face of inequity and systems that just don’t work. </a:t>
            </a:r>
            <a:r>
              <a:rPr lang="en-US" sz="3600" dirty="0">
                <a:latin typeface="+mn-lt"/>
              </a:rPr>
              <a:t>B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y sharing these stories and data with legislators we become powerful agents for change”  - Steve Chapman, MD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75DC0D-D837-4621-8A9F-A056DE59B27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8552" t="7996" r="5709" b="11290"/>
          <a:stretch/>
        </p:blipFill>
        <p:spPr>
          <a:xfrm>
            <a:off x="37005414" y="28116030"/>
            <a:ext cx="1306637" cy="1089616"/>
          </a:xfrm>
          <a:prstGeom prst="flowChartProcess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99C762-1B3E-4E93-A9AD-CA5395AEDC3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19052" b="20643"/>
          <a:stretch/>
        </p:blipFill>
        <p:spPr>
          <a:xfrm>
            <a:off x="15875749" y="8902625"/>
            <a:ext cx="18280180" cy="70705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3DEF2A-5B0F-49E6-AD48-222DDADD31DD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5420" t="8348" r="8462" b="13671"/>
          <a:stretch/>
        </p:blipFill>
        <p:spPr>
          <a:xfrm>
            <a:off x="42620864" y="26560396"/>
            <a:ext cx="1041203" cy="994601"/>
          </a:xfrm>
          <a:prstGeom prst="rect">
            <a:avLst/>
          </a:prstGeom>
          <a:ln>
            <a:noFill/>
          </a:ln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405B9B32-9952-41B8-B1F4-62D10E970EE3}"/>
              </a:ext>
            </a:extLst>
          </p:cNvPr>
          <p:cNvSpPr txBox="1"/>
          <p:nvPr/>
        </p:nvSpPr>
        <p:spPr>
          <a:xfrm>
            <a:off x="10737680" y="17772150"/>
            <a:ext cx="363814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DH Government Relations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6526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1102</Words>
  <Application>Microsoft Office PowerPoint</Application>
  <PresentationFormat>Custom</PresentationFormat>
  <Paragraphs>140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Helvetica Neue</vt:lpstr>
      <vt:lpstr>Liberation Sans</vt:lpstr>
      <vt:lpstr>Symbol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A. Stocker</dc:creator>
  <cp:lastModifiedBy>Kathy A. Stocker</cp:lastModifiedBy>
  <cp:revision>117</cp:revision>
  <cp:lastPrinted>2024-08-23T16:06:36Z</cp:lastPrinted>
  <dcterms:modified xsi:type="dcterms:W3CDTF">2024-09-10T17:32:48Z</dcterms:modified>
</cp:coreProperties>
</file>